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5" r:id="rId1"/>
  </p:sldMasterIdLst>
  <p:notesMasterIdLst>
    <p:notesMasterId r:id="rId38"/>
  </p:notesMasterIdLst>
  <p:sldIdLst>
    <p:sldId id="256" r:id="rId2"/>
    <p:sldId id="257" r:id="rId3"/>
    <p:sldId id="297" r:id="rId4"/>
    <p:sldId id="258" r:id="rId5"/>
    <p:sldId id="298" r:id="rId6"/>
    <p:sldId id="262" r:id="rId7"/>
    <p:sldId id="259" r:id="rId8"/>
    <p:sldId id="299" r:id="rId9"/>
    <p:sldId id="260" r:id="rId10"/>
    <p:sldId id="261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263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47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8" d="100"/>
          <a:sy n="108" d="100"/>
        </p:scale>
        <p:origin x="-72" y="15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70F19-77D8-0647-B446-4420D2CEDC88}" type="datetimeFigureOut">
              <a:rPr lang="en-US" smtClean="0"/>
              <a:pPr/>
              <a:t>14-01-21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51E39-6DBE-3E44-B225-DB84A39DC2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33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r>
              <a:rPr lang="en-US" smtClean="0">
                <a:ea typeface="Batang" pitchFamily="18" charset="-127"/>
              </a:rPr>
              <a:t>B.   decreases.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r>
              <a:rPr lang="en-US" smtClean="0">
                <a:ea typeface="Batang" pitchFamily="18" charset="-127"/>
              </a:rPr>
              <a:t>B.   The heavy person.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r>
              <a:rPr lang="en-US" smtClean="0">
                <a:ea typeface="Batang" pitchFamily="18" charset="-127"/>
              </a:rPr>
              <a:t>B.   The heavy person.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r>
              <a:rPr lang="en-US" smtClean="0">
                <a:ea typeface="Batang" pitchFamily="18" charset="-127"/>
              </a:rPr>
              <a:t>C.   both the coin and feather drop together side-by-side.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r>
              <a:rPr lang="en-US" smtClean="0">
                <a:ea typeface="Batang" pitchFamily="18" charset="-127"/>
              </a:rPr>
              <a:t>C.   both the coin and feather drop together side-by-side.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r>
              <a:rPr lang="en-US" smtClean="0">
                <a:ea typeface="Batang" pitchFamily="18" charset="-127"/>
              </a:rPr>
              <a:t>A.   less than </a:t>
            </a:r>
            <a:r>
              <a:rPr lang="en-US" i="1" smtClean="0">
                <a:ea typeface="Batang" pitchFamily="18" charset="-127"/>
              </a:rPr>
              <a:t>g</a:t>
            </a:r>
            <a:r>
              <a:rPr lang="en-US" smtClean="0">
                <a:ea typeface="Batang" pitchFamily="18" charset="-127"/>
              </a:rPr>
              <a:t>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r>
              <a:rPr lang="en-US" smtClean="0">
                <a:ea typeface="Batang" pitchFamily="18" charset="-127"/>
              </a:rPr>
              <a:t>B.   50 N.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r>
              <a:rPr lang="en-US" smtClean="0">
                <a:ea typeface="Batang" pitchFamily="18" charset="-127"/>
              </a:rPr>
              <a:t>A.   increases.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r>
              <a:rPr lang="en-US" smtClean="0">
                <a:ea typeface="Batang" pitchFamily="18" charset="-127"/>
              </a:rPr>
              <a:t>B.   decreases.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0F248-704D-3A45-AF48-747AC07EA8D3}" type="datetimeFigureOut">
              <a:rPr lang="en-US" smtClean="0"/>
              <a:pPr/>
              <a:t>14-01-21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74D1BAB-4802-CC43-945E-5A621BD84F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0F248-704D-3A45-AF48-747AC07EA8D3}" type="datetimeFigureOut">
              <a:rPr lang="en-US" smtClean="0"/>
              <a:pPr/>
              <a:t>14-01-21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D1BAB-4802-CC43-945E-5A621BD84F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0F248-704D-3A45-AF48-747AC07EA8D3}" type="datetimeFigureOut">
              <a:rPr lang="en-US" smtClean="0"/>
              <a:pPr/>
              <a:t>14-01-21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D1BAB-4802-CC43-945E-5A621BD84F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0F248-704D-3A45-AF48-747AC07EA8D3}" type="datetimeFigureOut">
              <a:rPr lang="en-US" smtClean="0"/>
              <a:pPr/>
              <a:t>14-01-21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D1BAB-4802-CC43-945E-5A621BD84F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0F248-704D-3A45-AF48-747AC07EA8D3}" type="datetimeFigureOut">
              <a:rPr lang="en-US" smtClean="0"/>
              <a:pPr/>
              <a:t>14-01-21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4D1BAB-4802-CC43-945E-5A621BD84F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0F248-704D-3A45-AF48-747AC07EA8D3}" type="datetimeFigureOut">
              <a:rPr lang="en-US" smtClean="0"/>
              <a:pPr/>
              <a:t>14-01-21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D1BAB-4802-CC43-945E-5A621BD84F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0F248-704D-3A45-AF48-747AC07EA8D3}" type="datetimeFigureOut">
              <a:rPr lang="en-US" smtClean="0"/>
              <a:pPr/>
              <a:t>14-01-21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D1BAB-4802-CC43-945E-5A621BD84F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0F248-704D-3A45-AF48-747AC07EA8D3}" type="datetimeFigureOut">
              <a:rPr lang="en-US" smtClean="0"/>
              <a:pPr/>
              <a:t>14-01-21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D1BAB-4802-CC43-945E-5A621BD84F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0F248-704D-3A45-AF48-747AC07EA8D3}" type="datetimeFigureOut">
              <a:rPr lang="en-US" smtClean="0"/>
              <a:pPr/>
              <a:t>14-01-21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D1BAB-4802-CC43-945E-5A621BD84F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0F248-704D-3A45-AF48-747AC07EA8D3}" type="datetimeFigureOut">
              <a:rPr lang="en-US" smtClean="0"/>
              <a:pPr/>
              <a:t>14-01-21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D1BAB-4802-CC43-945E-5A621BD84F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0F248-704D-3A45-AF48-747AC07EA8D3}" type="datetimeFigureOut">
              <a:rPr lang="en-US" smtClean="0"/>
              <a:pPr/>
              <a:t>14-01-21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74D1BAB-4802-CC43-945E-5A621BD84F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D70F248-704D-3A45-AF48-747AC07EA8D3}" type="datetimeFigureOut">
              <a:rPr lang="en-US" smtClean="0"/>
              <a:pPr/>
              <a:t>14-01-21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274D1BAB-4802-CC43-945E-5A621BD84F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gif"/><Relationship Id="rId3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163195" cy="4264409"/>
          </a:xfrm>
        </p:spPr>
        <p:txBody>
          <a:bodyPr/>
          <a:lstStyle/>
          <a:p>
            <a:r>
              <a:rPr lang="en-US" sz="8000" dirty="0" smtClean="0"/>
              <a:t>Forces That Oppose Motion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Its not just </a:t>
            </a:r>
          </a:p>
          <a:p>
            <a:r>
              <a:rPr lang="en-US" dirty="0" smtClean="0"/>
              <a:t>science friction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2875" y="6400800"/>
            <a:ext cx="1809750" cy="323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no-fric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461" y="4092493"/>
            <a:ext cx="3417093" cy="245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214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314846" cy="852048"/>
          </a:xfrm>
        </p:spPr>
        <p:txBody>
          <a:bodyPr/>
          <a:lstStyle/>
          <a:p>
            <a:r>
              <a:rPr lang="en-US" dirty="0" smtClean="0"/>
              <a:t>Force of Friction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04766"/>
            <a:ext cx="7921443" cy="5121397"/>
          </a:xfrm>
        </p:spPr>
        <p:txBody>
          <a:bodyPr/>
          <a:lstStyle/>
          <a:p>
            <a:r>
              <a:rPr lang="en-US" sz="2800" dirty="0" smtClean="0"/>
              <a:t>The force of friction is equal to the normal force multiplied by the coefficient of friction between two surfaces</a:t>
            </a:r>
            <a:endParaRPr lang="en-US" dirty="0"/>
          </a:p>
          <a:p>
            <a:r>
              <a:rPr lang="en-US" dirty="0" smtClean="0"/>
              <a:t>    </a:t>
            </a:r>
            <a:r>
              <a:rPr lang="en-US" sz="5400" dirty="0" smtClean="0"/>
              <a:t>    </a:t>
            </a:r>
            <a:r>
              <a:rPr lang="en-US" sz="5400" i="1" dirty="0" err="1" smtClean="0">
                <a:latin typeface="Goudy Old Style"/>
                <a:cs typeface="Goudy Old Style"/>
              </a:rPr>
              <a:t>f</a:t>
            </a:r>
            <a:r>
              <a:rPr lang="en-US" sz="5400" i="1" baseline="-25000" dirty="0" err="1" smtClean="0">
                <a:latin typeface="Goudy Old Style"/>
                <a:cs typeface="Goudy Old Style"/>
              </a:rPr>
              <a:t>s</a:t>
            </a:r>
            <a:r>
              <a:rPr lang="en-US" sz="5400" i="1" baseline="-25000" dirty="0" smtClean="0">
                <a:latin typeface="Goudy Old Style"/>
                <a:cs typeface="Goudy Old Style"/>
              </a:rPr>
              <a:t> </a:t>
            </a:r>
            <a:r>
              <a:rPr lang="en-US" sz="3600" i="1" dirty="0" smtClean="0">
                <a:cs typeface="Goudy Old Style"/>
              </a:rPr>
              <a:t>= </a:t>
            </a:r>
            <a:r>
              <a:rPr lang="en-US" sz="3600" dirty="0" smtClean="0">
                <a:cs typeface="Goudy Old Style"/>
              </a:rPr>
              <a:t>F</a:t>
            </a:r>
            <a:r>
              <a:rPr lang="en-US" sz="3600" baseline="-25000" dirty="0" smtClean="0">
                <a:cs typeface="Goudy Old Style"/>
              </a:rPr>
              <a:t>N</a:t>
            </a:r>
            <a:r>
              <a:rPr lang="en-US" sz="3600" dirty="0" smtClean="0">
                <a:cs typeface="Goudy Old Style"/>
              </a:rPr>
              <a:t> </a:t>
            </a:r>
            <a:r>
              <a:rPr lang="en-US" sz="3600" dirty="0" err="1" smtClean="0"/>
              <a:t>μ</a:t>
            </a:r>
            <a:r>
              <a:rPr lang="en-US" sz="3600" baseline="-25000" dirty="0" err="1" smtClean="0"/>
              <a:t>s</a:t>
            </a:r>
            <a:r>
              <a:rPr lang="en-US" sz="3600" dirty="0" smtClean="0"/>
              <a:t>  and    </a:t>
            </a:r>
            <a:r>
              <a:rPr lang="en-US" sz="5400" i="1" dirty="0" err="1" smtClean="0">
                <a:latin typeface="Goudy Old Style"/>
                <a:cs typeface="Goudy Old Style"/>
              </a:rPr>
              <a:t>f</a:t>
            </a:r>
            <a:r>
              <a:rPr lang="en-US" sz="5400" i="1" baseline="-25000" dirty="0" err="1" smtClean="0">
                <a:latin typeface="Goudy Old Style"/>
                <a:cs typeface="Goudy Old Style"/>
              </a:rPr>
              <a:t>k</a:t>
            </a:r>
            <a:r>
              <a:rPr lang="en-US" sz="5400" i="1" dirty="0" smtClean="0">
                <a:latin typeface="Goudy Old Style"/>
                <a:cs typeface="Goudy Old Style"/>
              </a:rPr>
              <a:t> </a:t>
            </a:r>
            <a:r>
              <a:rPr lang="en-US" sz="3600" i="1" dirty="0" smtClean="0">
                <a:cs typeface="Goudy Old Style"/>
              </a:rPr>
              <a:t>= </a:t>
            </a:r>
            <a:r>
              <a:rPr lang="en-US" sz="3600" dirty="0" smtClean="0">
                <a:cs typeface="Goudy Old Style"/>
              </a:rPr>
              <a:t>F</a:t>
            </a:r>
            <a:r>
              <a:rPr lang="en-US" sz="3600" baseline="-25000" dirty="0" smtClean="0">
                <a:cs typeface="Goudy Old Style"/>
              </a:rPr>
              <a:t>N</a:t>
            </a:r>
            <a:r>
              <a:rPr lang="en-US" sz="3600" dirty="0" smtClean="0">
                <a:cs typeface="Goudy Old Style"/>
              </a:rPr>
              <a:t> </a:t>
            </a:r>
            <a:r>
              <a:rPr lang="en-US" sz="3600" dirty="0" err="1" smtClean="0"/>
              <a:t>μ</a:t>
            </a:r>
            <a:r>
              <a:rPr lang="en-US" sz="3600" baseline="-25000" dirty="0" err="1" smtClean="0"/>
              <a:t>k</a:t>
            </a:r>
            <a:endParaRPr lang="en-US" sz="3600" baseline="-25000" dirty="0"/>
          </a:p>
        </p:txBody>
      </p:sp>
      <p:sp>
        <p:nvSpPr>
          <p:cNvPr id="14" name="Rectangle 13"/>
          <p:cNvSpPr/>
          <p:nvPr/>
        </p:nvSpPr>
        <p:spPr>
          <a:xfrm>
            <a:off x="3865304" y="4408508"/>
            <a:ext cx="1269884" cy="103611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427513" y="5442031"/>
            <a:ext cx="4250612" cy="51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494444" y="3878484"/>
            <a:ext cx="0" cy="1060047"/>
          </a:xfrm>
          <a:prstGeom prst="straightConnector1">
            <a:avLst/>
          </a:prstGeom>
          <a:ln>
            <a:solidFill>
              <a:srgbClr val="D1282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4486786" y="4977872"/>
            <a:ext cx="7658" cy="1014329"/>
          </a:xfrm>
          <a:prstGeom prst="straightConnector1">
            <a:avLst/>
          </a:prstGeom>
          <a:ln>
            <a:solidFill>
              <a:srgbClr val="D1282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865304" y="5577338"/>
            <a:ext cx="474744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94444" y="4463176"/>
            <a:ext cx="533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</a:t>
            </a:r>
            <a:r>
              <a:rPr lang="en-US" sz="2400" baseline="-25000" dirty="0" smtClean="0">
                <a:solidFill>
                  <a:srgbClr val="FF0000"/>
                </a:solidFill>
              </a:rPr>
              <a:t>N</a:t>
            </a:r>
          </a:p>
          <a:p>
            <a:endParaRPr lang="en-US" baseline="-25000" dirty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w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871" y="5452161"/>
            <a:ext cx="5309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F</a:t>
            </a:r>
            <a:r>
              <a:rPr lang="en-US" sz="3200" i="1" baseline="-25000" dirty="0" err="1" smtClean="0">
                <a:latin typeface="Goudy Old Style"/>
                <a:cs typeface="Goudy Old Style"/>
              </a:rPr>
              <a:t>f</a:t>
            </a:r>
            <a:r>
              <a:rPr lang="en-US" sz="3200" i="1" baseline="-25000" dirty="0" smtClean="0">
                <a:latin typeface="Goudy Old Style"/>
                <a:cs typeface="Goudy Old Style"/>
              </a:rPr>
              <a:t> </a:t>
            </a:r>
            <a:endParaRPr lang="en-US" sz="3200" b="1" baseline="-25000" dirty="0"/>
          </a:p>
        </p:txBody>
      </p:sp>
    </p:spTree>
    <p:extLst>
      <p:ext uri="{BB962C8B-B14F-4D97-AF65-F5344CB8AC3E}">
        <p14:creationId xmlns:p14="http://schemas.microsoft.com/office/powerpoint/2010/main" val="80242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50280" cy="734969"/>
          </a:xfrm>
        </p:spPr>
        <p:txBody>
          <a:bodyPr/>
          <a:lstStyle/>
          <a:p>
            <a:r>
              <a:rPr lang="en-US" dirty="0" smtClean="0"/>
              <a:t>Finding static friction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5874"/>
            <a:ext cx="7620000" cy="43735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		         </a:t>
            </a:r>
            <a:r>
              <a:rPr lang="en-US" sz="5400" dirty="0" smtClean="0"/>
              <a:t> </a:t>
            </a:r>
            <a:r>
              <a:rPr lang="en-US" sz="5400" i="1" dirty="0" err="1" smtClean="0">
                <a:latin typeface="Goudy Old Style"/>
                <a:cs typeface="Goudy Old Style"/>
              </a:rPr>
              <a:t>f</a:t>
            </a:r>
            <a:r>
              <a:rPr lang="en-US" sz="5400" i="1" baseline="-25000" dirty="0" err="1" smtClean="0">
                <a:latin typeface="Goudy Old Style"/>
                <a:cs typeface="Goudy Old Style"/>
              </a:rPr>
              <a:t>s</a:t>
            </a:r>
            <a:r>
              <a:rPr lang="en-US" sz="5400" i="1" baseline="-25000" dirty="0" smtClean="0">
                <a:latin typeface="Goudy Old Style"/>
                <a:cs typeface="Goudy Old Style"/>
              </a:rPr>
              <a:t> </a:t>
            </a:r>
            <a:r>
              <a:rPr lang="en-US" sz="3600" i="1" dirty="0">
                <a:cs typeface="Goudy Old Style"/>
              </a:rPr>
              <a:t>= </a:t>
            </a:r>
            <a:r>
              <a:rPr lang="en-US" sz="3600" dirty="0" smtClean="0">
                <a:cs typeface="Goudy Old Style"/>
              </a:rPr>
              <a:t>F</a:t>
            </a:r>
            <a:r>
              <a:rPr lang="en-US" sz="3600" baseline="-25000" dirty="0" smtClean="0">
                <a:cs typeface="Goudy Old Style"/>
              </a:rPr>
              <a:t>N</a:t>
            </a:r>
            <a:r>
              <a:rPr lang="en-US" sz="3600" dirty="0" smtClean="0">
                <a:cs typeface="Goudy Old Style"/>
              </a:rPr>
              <a:t> </a:t>
            </a:r>
            <a:r>
              <a:rPr lang="en-US" sz="3600" dirty="0" err="1"/>
              <a:t>μ</a:t>
            </a:r>
            <a:r>
              <a:rPr lang="en-US" sz="3600" baseline="-25000" dirty="0" err="1"/>
              <a:t>s</a:t>
            </a:r>
            <a:r>
              <a:rPr lang="en-US" sz="3600" dirty="0"/>
              <a:t> </a:t>
            </a:r>
            <a:endParaRPr lang="en-US" sz="3600" dirty="0" smtClean="0"/>
          </a:p>
          <a:p>
            <a:r>
              <a:rPr lang="en-US" b="0" dirty="0" smtClean="0"/>
              <a:t>Begin by calculating F</a:t>
            </a:r>
            <a:r>
              <a:rPr lang="en-US" b="0" baseline="-25000" dirty="0" smtClean="0"/>
              <a:t>N </a:t>
            </a:r>
            <a:r>
              <a:rPr lang="en-US" b="0" dirty="0"/>
              <a:t> </a:t>
            </a:r>
            <a:r>
              <a:rPr lang="en-US" b="0" dirty="0" smtClean="0"/>
              <a:t> F</a:t>
            </a:r>
            <a:r>
              <a:rPr lang="en-US" b="0" baseline="-25000" dirty="0" smtClean="0"/>
              <a:t>N</a:t>
            </a:r>
            <a:r>
              <a:rPr lang="en-US" b="0" dirty="0" smtClean="0"/>
              <a:t> = weight of the box </a:t>
            </a:r>
            <a:endParaRPr lang="en-US" b="0" dirty="0"/>
          </a:p>
        </p:txBody>
      </p:sp>
      <p:sp>
        <p:nvSpPr>
          <p:cNvPr id="4" name="Rectangle 3"/>
          <p:cNvSpPr/>
          <p:nvPr/>
        </p:nvSpPr>
        <p:spPr>
          <a:xfrm>
            <a:off x="5603789" y="4798401"/>
            <a:ext cx="1269884" cy="103611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165998" y="5831924"/>
            <a:ext cx="4250612" cy="51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6225271" y="5367765"/>
            <a:ext cx="7658" cy="1014329"/>
          </a:xfrm>
          <a:prstGeom prst="straightConnector1">
            <a:avLst/>
          </a:prstGeom>
          <a:ln>
            <a:solidFill>
              <a:srgbClr val="D1282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6232929" y="4268377"/>
            <a:ext cx="0" cy="1060047"/>
          </a:xfrm>
          <a:prstGeom prst="straightConnector1">
            <a:avLst/>
          </a:prstGeom>
          <a:ln>
            <a:solidFill>
              <a:srgbClr val="D1282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49552" y="2914728"/>
            <a:ext cx="1613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 =(2kg)(9.8m/s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209240" y="2909214"/>
            <a:ext cx="1399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 = 19.6 N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232929" y="5459452"/>
            <a:ext cx="998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w =19.6 N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008647"/>
            <a:ext cx="7421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2kg oak block is at rest on an oak table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0316" y="1389434"/>
            <a:ext cx="7597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maximum amount of static friction between the block and the table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00067" y="2909214"/>
            <a:ext cx="1950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From F = ma - w = mg 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505510" y="2932571"/>
            <a:ext cx="1064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</a:t>
            </a:r>
            <a:r>
              <a:rPr lang="en-US" sz="1400" baseline="-25000" dirty="0" smtClean="0"/>
              <a:t>N</a:t>
            </a:r>
            <a:r>
              <a:rPr lang="en-US" sz="1400" dirty="0" smtClean="0"/>
              <a:t> = 19.6N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238680" y="4866758"/>
            <a:ext cx="1064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F</a:t>
            </a:r>
            <a:r>
              <a:rPr lang="en-US" sz="1400" baseline="-25000" dirty="0" smtClean="0">
                <a:solidFill>
                  <a:srgbClr val="FF0000"/>
                </a:solidFill>
              </a:rPr>
              <a:t>N</a:t>
            </a:r>
            <a:r>
              <a:rPr lang="en-US" sz="1400" dirty="0" smtClean="0">
                <a:solidFill>
                  <a:srgbClr val="FF0000"/>
                </a:solidFill>
              </a:rPr>
              <a:t> =19.6 N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88571" y="3199977"/>
            <a:ext cx="6008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coefficient of static friction for oak on oak is </a:t>
            </a:r>
            <a:r>
              <a:rPr lang="en-US" dirty="0" err="1" smtClean="0"/>
              <a:t>μ</a:t>
            </a:r>
            <a:r>
              <a:rPr lang="en-US" baseline="-25000" dirty="0" err="1" smtClean="0"/>
              <a:t>s</a:t>
            </a:r>
            <a:r>
              <a:rPr lang="en-US" baseline="-25000" dirty="0" smtClean="0"/>
              <a:t> </a:t>
            </a:r>
            <a:r>
              <a:rPr lang="en-US" dirty="0" smtClean="0"/>
              <a:t>= 0.60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349552" y="3659859"/>
            <a:ext cx="2915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err="1" smtClean="0">
                <a:latin typeface="Goudy Old Style"/>
                <a:cs typeface="Goudy Old Style"/>
              </a:rPr>
              <a:t>f</a:t>
            </a:r>
            <a:r>
              <a:rPr lang="en-US" sz="3600" i="1" baseline="-25000" dirty="0" err="1" smtClean="0">
                <a:latin typeface="Goudy Old Style"/>
                <a:cs typeface="Goudy Old Style"/>
              </a:rPr>
              <a:t>s</a:t>
            </a:r>
            <a:r>
              <a:rPr lang="en-US" sz="2800" i="1" dirty="0">
                <a:latin typeface="Goudy Old Style"/>
                <a:cs typeface="Goudy Old Style"/>
              </a:rPr>
              <a:t> </a:t>
            </a:r>
            <a:r>
              <a:rPr lang="en-US" sz="2800" i="1" dirty="0" smtClean="0">
                <a:latin typeface="Goudy Old Style"/>
                <a:cs typeface="Goudy Old Style"/>
              </a:rPr>
              <a:t>= </a:t>
            </a:r>
            <a:r>
              <a:rPr lang="en-US" sz="2800" dirty="0" smtClean="0">
                <a:cs typeface="Goudy Old Style"/>
              </a:rPr>
              <a:t>(19.6N)(0.54)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3412341" y="4475235"/>
            <a:ext cx="1908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err="1" smtClean="0">
                <a:latin typeface="Goudy Old Style"/>
                <a:cs typeface="Goudy Old Style"/>
              </a:rPr>
              <a:t>f</a:t>
            </a:r>
            <a:r>
              <a:rPr lang="en-US" sz="3600" i="1" baseline="-25000" dirty="0" err="1" smtClean="0">
                <a:latin typeface="Goudy Old Style"/>
                <a:cs typeface="Goudy Old Style"/>
              </a:rPr>
              <a:t>s</a:t>
            </a:r>
            <a:r>
              <a:rPr lang="en-US" sz="2400" baseline="-25000" dirty="0" smtClean="0">
                <a:cs typeface="Goudy Old Style"/>
              </a:rPr>
              <a:t> </a:t>
            </a:r>
            <a:r>
              <a:rPr lang="en-US" sz="2400" dirty="0" smtClean="0">
                <a:cs typeface="Goudy Old Style"/>
              </a:rPr>
              <a:t>= 10.58 N</a:t>
            </a:r>
            <a:endParaRPr lang="en-US" sz="3600" i="1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5517563" y="5930244"/>
            <a:ext cx="621482" cy="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104491" y="5831924"/>
            <a:ext cx="119161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>
                <a:solidFill>
                  <a:srgbClr val="0000FF"/>
                </a:solidFill>
                <a:latin typeface="Goudy Old Style"/>
                <a:cs typeface="Goudy Old Style"/>
              </a:rPr>
              <a:t>f</a:t>
            </a:r>
            <a:r>
              <a:rPr lang="en-US" sz="2000" i="1" baseline="-25000" dirty="0" err="1">
                <a:solidFill>
                  <a:srgbClr val="0000FF"/>
                </a:solidFill>
                <a:latin typeface="Goudy Old Style"/>
                <a:cs typeface="Goudy Old Style"/>
              </a:rPr>
              <a:t>s</a:t>
            </a:r>
            <a:r>
              <a:rPr lang="en-US" baseline="-25000" dirty="0">
                <a:solidFill>
                  <a:srgbClr val="0000FF"/>
                </a:solidFill>
                <a:cs typeface="Goudy Old Style"/>
              </a:rPr>
              <a:t> </a:t>
            </a:r>
            <a:r>
              <a:rPr lang="en-US" sz="1400" dirty="0">
                <a:solidFill>
                  <a:srgbClr val="0000FF"/>
                </a:solidFill>
                <a:cs typeface="Goudy Old Style"/>
              </a:rPr>
              <a:t>= </a:t>
            </a:r>
            <a:r>
              <a:rPr lang="en-US" sz="1400" dirty="0" smtClean="0">
                <a:solidFill>
                  <a:srgbClr val="0000FF"/>
                </a:solidFill>
                <a:cs typeface="Goudy Old Style"/>
              </a:rPr>
              <a:t>10.58 N</a:t>
            </a:r>
            <a:endParaRPr lang="en-US" sz="1400" i="1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480973" y="4306190"/>
            <a:ext cx="620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kg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356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224192" cy="722640"/>
          </a:xfrm>
        </p:spPr>
        <p:txBody>
          <a:bodyPr>
            <a:normAutofit/>
          </a:bodyPr>
          <a:lstStyle/>
          <a:p>
            <a:r>
              <a:rPr lang="en-US" dirty="0" smtClean="0"/>
              <a:t>Using Kinetic Friction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4952"/>
            <a:ext cx="7620000" cy="5041212"/>
          </a:xfrm>
        </p:spPr>
        <p:txBody>
          <a:bodyPr/>
          <a:lstStyle/>
          <a:p>
            <a:r>
              <a:rPr lang="en-US" sz="2400" b="0" dirty="0" smtClean="0"/>
              <a:t>How much kinetic friction resists the motion of the moving box?</a:t>
            </a:r>
          </a:p>
          <a:p>
            <a:endParaRPr lang="en-US" dirty="0"/>
          </a:p>
          <a:p>
            <a:r>
              <a:rPr lang="en-US" sz="2400" b="0" dirty="0" smtClean="0"/>
              <a:t>F</a:t>
            </a:r>
            <a:r>
              <a:rPr lang="en-US" sz="2400" b="0" baseline="-25000" dirty="0" smtClean="0"/>
              <a:t>N</a:t>
            </a:r>
            <a:r>
              <a:rPr lang="en-US" sz="2400" b="0" dirty="0" smtClean="0"/>
              <a:t> = 19.6 N and the coefficient of kinetic friction of oak on oak is  0.32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so </a:t>
            </a:r>
          </a:p>
          <a:p>
            <a:r>
              <a:rPr lang="en-US" sz="5400" dirty="0"/>
              <a:t>	</a:t>
            </a:r>
            <a:r>
              <a:rPr lang="en-US" sz="5400" dirty="0" smtClean="0"/>
              <a:t>		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603789" y="4798401"/>
            <a:ext cx="1269884" cy="103611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165998" y="5831924"/>
            <a:ext cx="4250612" cy="51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6232929" y="4268377"/>
            <a:ext cx="0" cy="1060047"/>
          </a:xfrm>
          <a:prstGeom prst="straightConnector1">
            <a:avLst/>
          </a:prstGeom>
          <a:ln>
            <a:solidFill>
              <a:srgbClr val="D1282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32929" y="5459452"/>
            <a:ext cx="998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w =19.6 N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38680" y="4866758"/>
            <a:ext cx="1064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F</a:t>
            </a:r>
            <a:r>
              <a:rPr lang="en-US" sz="1400" baseline="-25000" dirty="0" smtClean="0">
                <a:solidFill>
                  <a:srgbClr val="FF0000"/>
                </a:solidFill>
              </a:rPr>
              <a:t>N</a:t>
            </a:r>
            <a:r>
              <a:rPr lang="en-US" sz="1400" dirty="0" smtClean="0">
                <a:solidFill>
                  <a:srgbClr val="FF0000"/>
                </a:solidFill>
              </a:rPr>
              <a:t> =19.6 N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225271" y="5367765"/>
            <a:ext cx="7658" cy="1014329"/>
          </a:xfrm>
          <a:prstGeom prst="straightConnector1">
            <a:avLst/>
          </a:prstGeom>
          <a:ln>
            <a:solidFill>
              <a:srgbClr val="D1282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56398" y="1232899"/>
            <a:ext cx="18052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i="1" dirty="0" err="1">
                <a:latin typeface="Goudy Old Style"/>
                <a:cs typeface="Goudy Old Style"/>
              </a:rPr>
              <a:t>f</a:t>
            </a:r>
            <a:r>
              <a:rPr lang="en-US" sz="4800" i="1" baseline="-25000" dirty="0" err="1">
                <a:latin typeface="Goudy Old Style"/>
                <a:cs typeface="Goudy Old Style"/>
              </a:rPr>
              <a:t>k</a:t>
            </a:r>
            <a:r>
              <a:rPr lang="en-US" sz="3600" i="1" dirty="0">
                <a:latin typeface="Goudy Old Style"/>
                <a:cs typeface="Goudy Old Style"/>
              </a:rPr>
              <a:t> </a:t>
            </a:r>
            <a:r>
              <a:rPr lang="en-US" i="1" dirty="0">
                <a:cs typeface="Goudy Old Style"/>
              </a:rPr>
              <a:t>= </a:t>
            </a:r>
            <a:r>
              <a:rPr lang="en-US" sz="3200" dirty="0">
                <a:cs typeface="Goudy Old Style"/>
              </a:rPr>
              <a:t>F</a:t>
            </a:r>
            <a:r>
              <a:rPr lang="en-US" sz="3200" baseline="-25000" dirty="0">
                <a:cs typeface="Goudy Old Style"/>
              </a:rPr>
              <a:t>N</a:t>
            </a:r>
            <a:r>
              <a:rPr lang="en-US" sz="3200" dirty="0">
                <a:cs typeface="Goudy Old Style"/>
              </a:rPr>
              <a:t> </a:t>
            </a:r>
            <a:r>
              <a:rPr lang="en-US" sz="3200" dirty="0" err="1"/>
              <a:t>μ</a:t>
            </a:r>
            <a:r>
              <a:rPr lang="en-US" sz="3200" baseline="-25000" dirty="0" err="1"/>
              <a:t>k</a:t>
            </a:r>
            <a:endParaRPr lang="en-US" sz="3200" baseline="-25000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98492" y="2914093"/>
            <a:ext cx="3424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i="1" dirty="0" err="1">
                <a:latin typeface="Goudy Old Style"/>
                <a:cs typeface="Goudy Old Style"/>
              </a:rPr>
              <a:t>f</a:t>
            </a:r>
            <a:r>
              <a:rPr lang="en-US" sz="4800" i="1" baseline="-25000" dirty="0" err="1">
                <a:latin typeface="Goudy Old Style"/>
                <a:cs typeface="Goudy Old Style"/>
              </a:rPr>
              <a:t>k</a:t>
            </a:r>
            <a:r>
              <a:rPr lang="en-US" sz="3600" i="1" dirty="0">
                <a:latin typeface="Goudy Old Style"/>
                <a:cs typeface="Goudy Old Style"/>
              </a:rPr>
              <a:t> </a:t>
            </a:r>
            <a:r>
              <a:rPr lang="en-US" i="1" dirty="0">
                <a:cs typeface="Goudy Old Style"/>
              </a:rPr>
              <a:t>= </a:t>
            </a:r>
            <a:r>
              <a:rPr lang="en-US" sz="3200" dirty="0" smtClean="0">
                <a:cs typeface="Goudy Old Style"/>
              </a:rPr>
              <a:t>(19.6 N)(0.32)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63349" y="3888083"/>
            <a:ext cx="19648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i="1" dirty="0" err="1">
                <a:latin typeface="Goudy Old Style"/>
                <a:cs typeface="Goudy Old Style"/>
              </a:rPr>
              <a:t>f</a:t>
            </a:r>
            <a:r>
              <a:rPr lang="en-US" sz="4800" i="1" baseline="-25000" dirty="0" err="1">
                <a:latin typeface="Goudy Old Style"/>
                <a:cs typeface="Goudy Old Style"/>
              </a:rPr>
              <a:t>k</a:t>
            </a:r>
            <a:r>
              <a:rPr lang="en-US" sz="3600" i="1" dirty="0">
                <a:latin typeface="Goudy Old Style"/>
                <a:cs typeface="Goudy Old Style"/>
              </a:rPr>
              <a:t> </a:t>
            </a:r>
            <a:r>
              <a:rPr lang="en-US" i="1" dirty="0" smtClean="0">
                <a:cs typeface="Goudy Old Style"/>
              </a:rPr>
              <a:t>= </a:t>
            </a:r>
            <a:r>
              <a:rPr lang="en-US" sz="3200" i="1" dirty="0" smtClean="0">
                <a:cs typeface="Goudy Old Style"/>
              </a:rPr>
              <a:t>6.27N</a:t>
            </a:r>
            <a:endParaRPr lang="en-US" sz="32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603789" y="5967231"/>
            <a:ext cx="474744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73317" y="5837107"/>
            <a:ext cx="800219" cy="6771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i="1" dirty="0" err="1">
                <a:solidFill>
                  <a:srgbClr val="0000FF"/>
                </a:solidFill>
                <a:latin typeface="Goudy Old Style"/>
                <a:cs typeface="Goudy Old Style"/>
              </a:rPr>
              <a:t>f</a:t>
            </a:r>
            <a:r>
              <a:rPr lang="en-US" sz="1600" i="1" baseline="-25000" dirty="0" err="1">
                <a:solidFill>
                  <a:srgbClr val="0000FF"/>
                </a:solidFill>
                <a:latin typeface="Goudy Old Style"/>
                <a:cs typeface="Goudy Old Style"/>
              </a:rPr>
              <a:t>k</a:t>
            </a:r>
            <a:r>
              <a:rPr lang="en-US" sz="2000" i="1" dirty="0">
                <a:solidFill>
                  <a:srgbClr val="0000FF"/>
                </a:solidFill>
                <a:latin typeface="Goudy Old Style"/>
                <a:cs typeface="Goudy Old Style"/>
              </a:rPr>
              <a:t> </a:t>
            </a:r>
            <a:r>
              <a:rPr lang="en-US" sz="900" i="1" dirty="0">
                <a:solidFill>
                  <a:srgbClr val="0000FF"/>
                </a:solidFill>
                <a:cs typeface="Goudy Old Style"/>
              </a:rPr>
              <a:t>= 6.27N</a:t>
            </a:r>
            <a:endParaRPr lang="en-US" sz="900" dirty="0">
              <a:solidFill>
                <a:srgbClr val="0000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26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8226"/>
            <a:ext cx="8222896" cy="5817938"/>
          </a:xfrm>
        </p:spPr>
        <p:txBody>
          <a:bodyPr/>
          <a:lstStyle/>
          <a:p>
            <a:r>
              <a:rPr lang="en-US" sz="2400" b="0" dirty="0" smtClean="0"/>
              <a:t>If Fluffy the Wonder Hamster pushes on the box with a force of 11 N, will the box move?</a:t>
            </a:r>
          </a:p>
          <a:p>
            <a:r>
              <a:rPr lang="en-US" dirty="0" smtClean="0"/>
              <a:t>     </a:t>
            </a:r>
            <a:r>
              <a:rPr lang="en-US" sz="2400" dirty="0" err="1" smtClean="0"/>
              <a:t>F</a:t>
            </a:r>
            <a:r>
              <a:rPr lang="en-US" sz="2400" baseline="-25000" dirty="0" err="1" smtClean="0"/>
              <a:t>net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= F – </a:t>
            </a:r>
            <a:r>
              <a:rPr lang="en-US" sz="2800" i="1" dirty="0" err="1" smtClean="0">
                <a:latin typeface="Goudy Old Style"/>
                <a:cs typeface="Goudy Old Style"/>
              </a:rPr>
              <a:t>f</a:t>
            </a:r>
            <a:r>
              <a:rPr lang="en-US" sz="2800" i="1" baseline="-25000" dirty="0" err="1" smtClean="0">
                <a:latin typeface="Goudy Old Style"/>
                <a:cs typeface="Goudy Old Style"/>
              </a:rPr>
              <a:t>s</a:t>
            </a:r>
            <a:r>
              <a:rPr lang="en-US" sz="2800" i="1" baseline="-25000" dirty="0" smtClean="0">
                <a:latin typeface="Goudy Old Style"/>
                <a:cs typeface="Goudy Old Style"/>
              </a:rPr>
              <a:t>       </a:t>
            </a:r>
            <a:r>
              <a:rPr lang="en-US" sz="2400" dirty="0" err="1" smtClean="0">
                <a:cs typeface="Goudy Old Style"/>
              </a:rPr>
              <a:t>F</a:t>
            </a:r>
            <a:r>
              <a:rPr lang="en-US" sz="2400" baseline="-25000" dirty="0" err="1" smtClean="0">
                <a:cs typeface="Goudy Old Style"/>
              </a:rPr>
              <a:t>net</a:t>
            </a:r>
            <a:r>
              <a:rPr lang="en-US" sz="2400" dirty="0" smtClean="0">
                <a:cs typeface="Goudy Old Style"/>
              </a:rPr>
              <a:t> = 11 N – 10.58 N      </a:t>
            </a:r>
            <a:r>
              <a:rPr lang="en-US" sz="2400" dirty="0" err="1" smtClean="0">
                <a:cs typeface="Goudy Old Style"/>
              </a:rPr>
              <a:t>F</a:t>
            </a:r>
            <a:r>
              <a:rPr lang="en-US" sz="2400" baseline="-25000" dirty="0" err="1" smtClean="0">
                <a:cs typeface="Goudy Old Style"/>
              </a:rPr>
              <a:t>net</a:t>
            </a:r>
            <a:r>
              <a:rPr lang="en-US" sz="2400" dirty="0" smtClean="0">
                <a:cs typeface="Goudy Old Style"/>
              </a:rPr>
              <a:t> = 0.42 N</a:t>
            </a:r>
          </a:p>
          <a:p>
            <a:endParaRPr lang="en-US" sz="2400" dirty="0">
              <a:cs typeface="Goudy Old Style"/>
            </a:endParaRPr>
          </a:p>
          <a:p>
            <a:r>
              <a:rPr lang="en-US" sz="2400" dirty="0" smtClean="0">
                <a:cs typeface="Goudy Old Style"/>
              </a:rPr>
              <a:t>  </a:t>
            </a:r>
            <a:r>
              <a:rPr lang="en-US" sz="2400" b="0" dirty="0" smtClean="0">
                <a:cs typeface="Goudy Old Style"/>
              </a:rPr>
              <a:t>What is the</a:t>
            </a:r>
            <a:r>
              <a:rPr lang="en-US" sz="2400" dirty="0" smtClean="0">
                <a:cs typeface="Goudy Old Style"/>
              </a:rPr>
              <a:t> </a:t>
            </a:r>
            <a:r>
              <a:rPr lang="en-US" sz="2400" b="0" dirty="0" smtClean="0">
                <a:cs typeface="Goudy Old Style"/>
              </a:rPr>
              <a:t>acceleration experienced by</a:t>
            </a:r>
            <a:r>
              <a:rPr lang="en-US" sz="2400" b="0" i="1" dirty="0" smtClean="0">
                <a:cs typeface="Goudy Old Style"/>
              </a:rPr>
              <a:t> </a:t>
            </a:r>
            <a:r>
              <a:rPr lang="en-US" sz="2400" b="0" dirty="0" smtClean="0">
                <a:cs typeface="Goudy Old Style"/>
              </a:rPr>
              <a:t>the box?</a:t>
            </a:r>
          </a:p>
          <a:p>
            <a:endParaRPr lang="en-US" sz="2400" b="0" dirty="0">
              <a:cs typeface="Goudy Old Style"/>
            </a:endParaRPr>
          </a:p>
          <a:p>
            <a:r>
              <a:rPr lang="en-US" sz="2400" b="0" dirty="0" smtClean="0">
                <a:cs typeface="Goudy Old Style"/>
              </a:rPr>
              <a:t>    </a:t>
            </a:r>
            <a:r>
              <a:rPr lang="en-US" sz="2400" dirty="0" err="1" smtClean="0">
                <a:cs typeface="Goudy Old Style"/>
              </a:rPr>
              <a:t>F</a:t>
            </a:r>
            <a:r>
              <a:rPr lang="en-US" sz="2400" baseline="-25000" dirty="0" err="1" smtClean="0">
                <a:cs typeface="Goudy Old Style"/>
              </a:rPr>
              <a:t>net</a:t>
            </a:r>
            <a:r>
              <a:rPr lang="en-US" sz="2400" dirty="0" smtClean="0">
                <a:cs typeface="Goudy Old Style"/>
              </a:rPr>
              <a:t> = F - </a:t>
            </a:r>
            <a:r>
              <a:rPr lang="en-US" sz="2800" i="1" dirty="0" err="1" smtClean="0">
                <a:latin typeface="Goudy Old Style"/>
                <a:cs typeface="Goudy Old Style"/>
              </a:rPr>
              <a:t>f</a:t>
            </a:r>
            <a:r>
              <a:rPr lang="en-US" sz="2800" i="1" baseline="-25000" dirty="0" err="1" smtClean="0">
                <a:latin typeface="Goudy Old Style"/>
                <a:cs typeface="Goudy Old Style"/>
              </a:rPr>
              <a:t>k</a:t>
            </a:r>
            <a:r>
              <a:rPr lang="en-US" sz="2800" i="1" baseline="-25000" dirty="0" smtClean="0">
                <a:latin typeface="Goudy Old Style"/>
                <a:cs typeface="Goudy Old Style"/>
              </a:rPr>
              <a:t>       </a:t>
            </a:r>
            <a:r>
              <a:rPr lang="en-US" sz="2400" dirty="0" err="1" smtClean="0">
                <a:cs typeface="Goudy Old Style"/>
              </a:rPr>
              <a:t>F</a:t>
            </a:r>
            <a:r>
              <a:rPr lang="en-US" sz="2400" baseline="-25000" dirty="0" err="1" smtClean="0">
                <a:cs typeface="Goudy Old Style"/>
              </a:rPr>
              <a:t>net</a:t>
            </a:r>
            <a:r>
              <a:rPr lang="en-US" sz="2400" baseline="-25000" dirty="0" smtClean="0">
                <a:cs typeface="Goudy Old Style"/>
              </a:rPr>
              <a:t> </a:t>
            </a:r>
            <a:r>
              <a:rPr lang="en-US" sz="2400" dirty="0" smtClean="0">
                <a:cs typeface="Goudy Old Style"/>
              </a:rPr>
              <a:t>= 11 N – 6.27 N    </a:t>
            </a:r>
            <a:r>
              <a:rPr lang="en-US" sz="2400" dirty="0" err="1" smtClean="0">
                <a:cs typeface="Goudy Old Style"/>
              </a:rPr>
              <a:t>F</a:t>
            </a:r>
            <a:r>
              <a:rPr lang="en-US" sz="2400" baseline="-25000" dirty="0" err="1" smtClean="0">
                <a:cs typeface="Goudy Old Style"/>
              </a:rPr>
              <a:t>net</a:t>
            </a:r>
            <a:r>
              <a:rPr lang="en-US" sz="2400" dirty="0" smtClean="0">
                <a:cs typeface="Goudy Old Style"/>
              </a:rPr>
              <a:t> = 4.73 N</a:t>
            </a:r>
            <a:endParaRPr lang="en-US" sz="2400" dirty="0">
              <a:cs typeface="Goudy Old Style"/>
            </a:endParaRPr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603789" y="4798401"/>
            <a:ext cx="1269884" cy="103611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165998" y="5831924"/>
            <a:ext cx="4250612" cy="51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6232929" y="4268377"/>
            <a:ext cx="0" cy="1060047"/>
          </a:xfrm>
          <a:prstGeom prst="straightConnector1">
            <a:avLst/>
          </a:prstGeom>
          <a:ln>
            <a:solidFill>
              <a:srgbClr val="D1282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32929" y="5459452"/>
            <a:ext cx="998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w =19.6 N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38680" y="4866758"/>
            <a:ext cx="1064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F</a:t>
            </a:r>
            <a:r>
              <a:rPr lang="en-US" sz="1400" baseline="-25000" dirty="0" smtClean="0">
                <a:solidFill>
                  <a:srgbClr val="FF0000"/>
                </a:solidFill>
              </a:rPr>
              <a:t>N</a:t>
            </a:r>
            <a:r>
              <a:rPr lang="en-US" sz="1400" dirty="0" smtClean="0">
                <a:solidFill>
                  <a:srgbClr val="FF0000"/>
                </a:solidFill>
              </a:rPr>
              <a:t> =19.6 N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225271" y="5367765"/>
            <a:ext cx="7658" cy="1014329"/>
          </a:xfrm>
          <a:prstGeom prst="straightConnector1">
            <a:avLst/>
          </a:prstGeom>
          <a:ln>
            <a:solidFill>
              <a:srgbClr val="D1282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25052" y="5862077"/>
            <a:ext cx="800219" cy="6771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i="1" dirty="0" err="1">
                <a:solidFill>
                  <a:srgbClr val="0000FF"/>
                </a:solidFill>
                <a:latin typeface="Goudy Old Style"/>
                <a:cs typeface="Goudy Old Style"/>
              </a:rPr>
              <a:t>f</a:t>
            </a:r>
            <a:r>
              <a:rPr lang="en-US" sz="1600" i="1" baseline="-25000" dirty="0" err="1">
                <a:solidFill>
                  <a:srgbClr val="0000FF"/>
                </a:solidFill>
                <a:latin typeface="Goudy Old Style"/>
                <a:cs typeface="Goudy Old Style"/>
              </a:rPr>
              <a:t>k</a:t>
            </a:r>
            <a:r>
              <a:rPr lang="en-US" sz="2000" i="1" dirty="0">
                <a:solidFill>
                  <a:srgbClr val="0000FF"/>
                </a:solidFill>
                <a:latin typeface="Goudy Old Style"/>
                <a:cs typeface="Goudy Old Style"/>
              </a:rPr>
              <a:t> </a:t>
            </a:r>
            <a:r>
              <a:rPr lang="en-US" sz="900" i="1" dirty="0">
                <a:solidFill>
                  <a:srgbClr val="0000FF"/>
                </a:solidFill>
                <a:cs typeface="Goudy Old Style"/>
              </a:rPr>
              <a:t>= 6.27N</a:t>
            </a:r>
            <a:endParaRPr lang="en-US" sz="900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603789" y="5967231"/>
            <a:ext cx="474744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666733" y="5328424"/>
            <a:ext cx="937056" cy="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69930" y="4959092"/>
            <a:ext cx="655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11 N</a:t>
            </a:r>
            <a:endParaRPr lang="en-US" dirty="0">
              <a:solidFill>
                <a:srgbClr val="FF66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603789" y="4574055"/>
            <a:ext cx="474744" cy="1232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78758" y="4268377"/>
            <a:ext cx="1050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F</a:t>
            </a:r>
            <a:r>
              <a:rPr lang="en-US" sz="1200" baseline="-25000" dirty="0" err="1" smtClean="0">
                <a:solidFill>
                  <a:schemeClr val="accent5">
                    <a:lumMod val="75000"/>
                  </a:schemeClr>
                </a:solidFill>
              </a:rPr>
              <a:t>net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= 4.73 N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29859" y="4389389"/>
            <a:ext cx="10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 = 2kg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220638" y="4170885"/>
            <a:ext cx="621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=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1841721" y="3973890"/>
            <a:ext cx="6579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F</a:t>
            </a:r>
            <a:r>
              <a:rPr lang="en-US" sz="2400" baseline="-25000" dirty="0" err="1" smtClean="0"/>
              <a:t>net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m</a:t>
            </a:r>
            <a:endParaRPr lang="en-US" sz="240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841721" y="4451259"/>
            <a:ext cx="6579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220638" y="5015355"/>
            <a:ext cx="621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=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1841721" y="4851370"/>
            <a:ext cx="18896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4.73 kg m/s</a:t>
            </a:r>
            <a:r>
              <a:rPr lang="en-US" sz="2400" baseline="30000" dirty="0" smtClean="0"/>
              <a:t>2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2 kg</a:t>
            </a:r>
            <a:endParaRPr lang="en-US" sz="2400" dirty="0"/>
          </a:p>
        </p:txBody>
      </p:sp>
      <p:cxnSp>
        <p:nvCxnSpPr>
          <p:cNvPr id="30" name="Straight Connector 29"/>
          <p:cNvCxnSpPr>
            <a:stCxn id="28" idx="1"/>
            <a:endCxn id="28" idx="3"/>
          </p:cNvCxnSpPr>
          <p:nvPr/>
        </p:nvCxnSpPr>
        <p:spPr>
          <a:xfrm>
            <a:off x="1841721" y="5266869"/>
            <a:ext cx="188966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306946" y="5862077"/>
            <a:ext cx="2001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= 2.37 m/s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2499623" y="5015355"/>
            <a:ext cx="471830" cy="1591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2263708" y="5397430"/>
            <a:ext cx="471830" cy="1591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716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7" grpId="0"/>
      <p:bldP spid="28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026917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Calculating the Coefficient of Friction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791" y="1785583"/>
            <a:ext cx="8519740" cy="4810426"/>
          </a:xfrm>
        </p:spPr>
        <p:txBody>
          <a:bodyPr>
            <a:normAutofit lnSpcReduction="10000"/>
          </a:bodyPr>
          <a:lstStyle/>
          <a:p>
            <a:r>
              <a:rPr lang="en-US" sz="2800" b="0" dirty="0" smtClean="0"/>
              <a:t>if the force of static friction is equal to  </a:t>
            </a:r>
            <a:r>
              <a:rPr lang="en-US" sz="3600" i="1" dirty="0" err="1" smtClean="0">
                <a:latin typeface="Goudy Old Style"/>
                <a:cs typeface="Goudy Old Style"/>
              </a:rPr>
              <a:t>f</a:t>
            </a:r>
            <a:r>
              <a:rPr lang="en-US" sz="3600" i="1" baseline="-25000" dirty="0" err="1" smtClean="0">
                <a:latin typeface="Goudy Old Style"/>
                <a:cs typeface="Goudy Old Style"/>
              </a:rPr>
              <a:t>s</a:t>
            </a:r>
            <a:r>
              <a:rPr lang="en-US" sz="3600" i="1" baseline="-25000" dirty="0" smtClean="0">
                <a:latin typeface="Goudy Old Style"/>
                <a:cs typeface="Goudy Old Style"/>
              </a:rPr>
              <a:t> </a:t>
            </a:r>
            <a:r>
              <a:rPr lang="en-US" i="1" dirty="0">
                <a:cs typeface="Goudy Old Style"/>
              </a:rPr>
              <a:t>= </a:t>
            </a:r>
            <a:r>
              <a:rPr lang="en-US" dirty="0">
                <a:cs typeface="Goudy Old Style"/>
              </a:rPr>
              <a:t>F</a:t>
            </a:r>
            <a:r>
              <a:rPr lang="en-US" baseline="-25000" dirty="0">
                <a:cs typeface="Goudy Old Style"/>
              </a:rPr>
              <a:t>N</a:t>
            </a:r>
            <a:r>
              <a:rPr lang="en-US" dirty="0">
                <a:cs typeface="Goudy Old Style"/>
              </a:rPr>
              <a:t> </a:t>
            </a:r>
            <a:r>
              <a:rPr lang="en-US" dirty="0" err="1" smtClean="0"/>
              <a:t>μ</a:t>
            </a:r>
            <a:r>
              <a:rPr lang="en-US" baseline="-25000" dirty="0" err="1" smtClean="0"/>
              <a:t>s</a:t>
            </a:r>
            <a:endParaRPr lang="en-US" baseline="-25000" dirty="0" smtClean="0"/>
          </a:p>
          <a:p>
            <a:r>
              <a:rPr lang="en-US" sz="2800" b="0" dirty="0" smtClean="0"/>
              <a:t>then it would reason that </a:t>
            </a:r>
          </a:p>
          <a:p>
            <a:endParaRPr lang="en-US" dirty="0"/>
          </a:p>
          <a:p>
            <a:r>
              <a:rPr lang="en-US" dirty="0" smtClean="0"/>
              <a:t> - </a:t>
            </a:r>
            <a:r>
              <a:rPr lang="en-US" sz="2800" b="0" dirty="0" smtClean="0"/>
              <a:t>What does</a:t>
            </a:r>
            <a:r>
              <a:rPr lang="en-US" dirty="0" smtClean="0"/>
              <a:t> </a:t>
            </a:r>
            <a:r>
              <a:rPr lang="en-US" sz="4000" i="1" dirty="0" err="1" smtClean="0">
                <a:latin typeface="Goudy Old Style"/>
                <a:cs typeface="Goudy Old Style"/>
              </a:rPr>
              <a:t>f</a:t>
            </a:r>
            <a:r>
              <a:rPr lang="en-US" sz="4000" i="1" baseline="-25000" dirty="0" err="1" smtClean="0">
                <a:latin typeface="Goudy Old Style"/>
                <a:cs typeface="Goudy Old Style"/>
              </a:rPr>
              <a:t>s</a:t>
            </a:r>
            <a:r>
              <a:rPr lang="en-US" sz="4000" i="1" baseline="-25000" dirty="0" smtClean="0">
                <a:latin typeface="Goudy Old Style"/>
                <a:cs typeface="Goudy Old Style"/>
              </a:rPr>
              <a:t> </a:t>
            </a:r>
            <a:r>
              <a:rPr lang="en-US" sz="2800" b="0" dirty="0" smtClean="0">
                <a:cs typeface="Goudy Old Style"/>
              </a:rPr>
              <a:t>= ?</a:t>
            </a:r>
          </a:p>
          <a:p>
            <a:pPr marL="173038" indent="-173038"/>
            <a:r>
              <a:rPr lang="en-US" dirty="0" smtClean="0">
                <a:cs typeface="Goudy Old Style"/>
              </a:rPr>
              <a:t>   </a:t>
            </a:r>
            <a:r>
              <a:rPr lang="en-US" sz="3200" i="1" dirty="0" err="1">
                <a:latin typeface="Goudy Old Style"/>
                <a:cs typeface="Goudy Old Style"/>
              </a:rPr>
              <a:t>f</a:t>
            </a:r>
            <a:r>
              <a:rPr lang="en-US" sz="3200" i="1" baseline="-25000" dirty="0" err="1">
                <a:latin typeface="Goudy Old Style"/>
                <a:cs typeface="Goudy Old Style"/>
              </a:rPr>
              <a:t>s</a:t>
            </a:r>
            <a:r>
              <a:rPr lang="en-US" i="1" baseline="-25000" dirty="0">
                <a:latin typeface="Goudy Old Style"/>
                <a:cs typeface="Goudy Old Style"/>
              </a:rPr>
              <a:t> </a:t>
            </a:r>
            <a:r>
              <a:rPr lang="en-US" sz="2400" b="0" dirty="0" smtClean="0">
                <a:cs typeface="Goudy Old Style"/>
              </a:rPr>
              <a:t>= maximum static friction 		                       	         that exists between 2 surfaces</a:t>
            </a:r>
          </a:p>
          <a:p>
            <a:pPr marL="173038" indent="-173038"/>
            <a:r>
              <a:rPr lang="en-US" dirty="0">
                <a:cs typeface="Goudy Old Style"/>
              </a:rPr>
              <a:t> </a:t>
            </a:r>
            <a:r>
              <a:rPr lang="en-US" dirty="0" smtClean="0">
                <a:cs typeface="Goudy Old Style"/>
              </a:rPr>
              <a:t> </a:t>
            </a:r>
            <a:r>
              <a:rPr lang="en-US" sz="2400" b="0" dirty="0" smtClean="0">
                <a:cs typeface="Goudy Old Style"/>
              </a:rPr>
              <a:t>This makes it equal to the 				 maximum force that can be applied			            to an object without movement occurring</a:t>
            </a:r>
          </a:p>
          <a:p>
            <a:endParaRPr lang="en-US" b="0" dirty="0" smtClean="0">
              <a:cs typeface="Goudy Old Style"/>
            </a:endParaRPr>
          </a:p>
          <a:p>
            <a:endParaRPr lang="en-US" sz="32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19901" y="2169902"/>
            <a:ext cx="6897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i="1" dirty="0" err="1" smtClean="0">
                <a:latin typeface="Goudy Old Style"/>
                <a:cs typeface="Goudy Old Style"/>
              </a:rPr>
              <a:t>f</a:t>
            </a:r>
            <a:r>
              <a:rPr lang="en-US" sz="4800" i="1" baseline="-25000" dirty="0" err="1" smtClean="0">
                <a:latin typeface="Goudy Old Style"/>
                <a:cs typeface="Goudy Old Style"/>
              </a:rPr>
              <a:t>s</a:t>
            </a:r>
            <a:r>
              <a:rPr lang="en-US" sz="4800" i="1" baseline="-25000" dirty="0" smtClean="0">
                <a:latin typeface="Goudy Old Style"/>
                <a:cs typeface="Goudy Old Style"/>
              </a:rPr>
              <a:t> </a:t>
            </a:r>
            <a:endParaRPr lang="en-US" sz="4800" i="1" dirty="0">
              <a:cs typeface="Goudy Old Style"/>
            </a:endParaRPr>
          </a:p>
          <a:p>
            <a:r>
              <a:rPr lang="en-US" sz="3200" dirty="0" smtClean="0">
                <a:cs typeface="Goudy Old Style"/>
              </a:rPr>
              <a:t>F</a:t>
            </a:r>
            <a:r>
              <a:rPr lang="en-US" sz="3200" baseline="-25000" dirty="0" smtClean="0">
                <a:cs typeface="Goudy Old Style"/>
              </a:rPr>
              <a:t>N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887385" y="2998212"/>
            <a:ext cx="518597" cy="123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23305" y="2660453"/>
            <a:ext cx="9557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= </a:t>
            </a:r>
            <a:r>
              <a:rPr lang="en-US" sz="3200" dirty="0" err="1"/>
              <a:t>μ</a:t>
            </a:r>
            <a:r>
              <a:rPr lang="en-US" sz="3200" baseline="-25000" dirty="0" err="1"/>
              <a:t>s</a:t>
            </a:r>
            <a:endParaRPr lang="en-US" sz="3200" baseline="-25000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150710" y="4078952"/>
            <a:ext cx="1269884" cy="103611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080245" y="5112475"/>
            <a:ext cx="34573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779850" y="3548928"/>
            <a:ext cx="0" cy="1060047"/>
          </a:xfrm>
          <a:prstGeom prst="straightConnector1">
            <a:avLst/>
          </a:prstGeom>
          <a:ln>
            <a:solidFill>
              <a:srgbClr val="D1282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779850" y="4740003"/>
            <a:ext cx="998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w =19.6 N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85601" y="4147309"/>
            <a:ext cx="1064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F</a:t>
            </a:r>
            <a:r>
              <a:rPr lang="en-US" sz="1400" baseline="-25000" dirty="0" smtClean="0">
                <a:solidFill>
                  <a:srgbClr val="FF0000"/>
                </a:solidFill>
              </a:rPr>
              <a:t>N</a:t>
            </a:r>
            <a:r>
              <a:rPr lang="en-US" sz="1400" dirty="0" smtClean="0">
                <a:solidFill>
                  <a:srgbClr val="FF0000"/>
                </a:solidFill>
              </a:rPr>
              <a:t> =19.6 N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772192" y="4648316"/>
            <a:ext cx="7658" cy="1014329"/>
          </a:xfrm>
          <a:prstGeom prst="straightConnector1">
            <a:avLst/>
          </a:prstGeom>
          <a:ln>
            <a:solidFill>
              <a:srgbClr val="D1282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976307" y="5237258"/>
            <a:ext cx="474744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675966" y="4263716"/>
            <a:ext cx="474744" cy="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001190" y="5112475"/>
            <a:ext cx="83850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 smtClean="0">
                <a:solidFill>
                  <a:srgbClr val="0000FF"/>
                </a:solidFill>
                <a:latin typeface="Goudy Old Style"/>
                <a:cs typeface="Goudy Old Style"/>
              </a:rPr>
              <a:t>f</a:t>
            </a:r>
            <a:r>
              <a:rPr lang="en-US" sz="3200" i="1" baseline="-25000" dirty="0" err="1" smtClean="0">
                <a:solidFill>
                  <a:srgbClr val="0000FF"/>
                </a:solidFill>
                <a:latin typeface="Goudy Old Style"/>
                <a:cs typeface="Goudy Old Style"/>
              </a:rPr>
              <a:t>s</a:t>
            </a:r>
            <a:r>
              <a:rPr lang="en-US" sz="2000" i="1" baseline="-25000" dirty="0" smtClean="0">
                <a:solidFill>
                  <a:srgbClr val="0000FF"/>
                </a:solidFill>
                <a:cs typeface="Goudy Old Style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cs typeface="Goudy Old Style"/>
              </a:rPr>
              <a:t>= ?</a:t>
            </a:r>
            <a:r>
              <a:rPr lang="en-US" i="1" baseline="-25000" dirty="0" smtClean="0">
                <a:latin typeface="Goudy Old Style"/>
                <a:cs typeface="Goudy Old Style"/>
              </a:rPr>
              <a:t>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405982" y="4320292"/>
            <a:ext cx="7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6600"/>
                </a:solidFill>
              </a:rPr>
              <a:t>F</a:t>
            </a:r>
            <a:r>
              <a:rPr lang="en-US" baseline="-25000" dirty="0" err="1" smtClean="0">
                <a:solidFill>
                  <a:srgbClr val="FF6600"/>
                </a:solidFill>
              </a:rPr>
              <a:t>a</a:t>
            </a:r>
            <a:r>
              <a:rPr lang="en-US" baseline="-25000" dirty="0" smtClean="0">
                <a:solidFill>
                  <a:srgbClr val="FF6600"/>
                </a:solidFill>
              </a:rPr>
              <a:t> max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383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577525" y="5453629"/>
            <a:ext cx="2174099" cy="662572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914" y="17099"/>
            <a:ext cx="8469489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Calculating the coefficient of Static Friction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0938"/>
            <a:ext cx="7620000" cy="4373563"/>
          </a:xfrm>
        </p:spPr>
        <p:txBody>
          <a:bodyPr/>
          <a:lstStyle/>
          <a:p>
            <a:r>
              <a:rPr lang="en-US" sz="2400" b="0" dirty="0" smtClean="0"/>
              <a:t>A 2kg brick rests on a wooden surface.</a:t>
            </a:r>
          </a:p>
          <a:p>
            <a:r>
              <a:rPr lang="en-US" sz="2400" b="0" dirty="0" smtClean="0"/>
              <a:t>A maximum force of 11.8 N can be applied to the brick without it beginning to move. </a:t>
            </a:r>
          </a:p>
          <a:p>
            <a:r>
              <a:rPr lang="en-US" sz="2400" b="0" dirty="0" smtClean="0"/>
              <a:t>What is the coefficient of static friction for the brick and wood?</a:t>
            </a:r>
          </a:p>
          <a:p>
            <a:pPr marL="344488" indent="-344488"/>
            <a:r>
              <a:rPr lang="en-US" sz="2400" b="0" dirty="0" smtClean="0"/>
              <a:t>    Since maximum applied force = maximum static friction</a:t>
            </a:r>
            <a:r>
              <a:rPr lang="en-US" dirty="0" smtClean="0"/>
              <a:t>	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614478" y="6116201"/>
            <a:ext cx="4250612" cy="51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6681409" y="4683682"/>
            <a:ext cx="0" cy="1060047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81409" y="6124067"/>
            <a:ext cx="998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</a:rPr>
              <a:t>w =19.6 N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73751" y="4997146"/>
            <a:ext cx="1064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</a:rPr>
              <a:t>F</a:t>
            </a:r>
            <a:r>
              <a:rPr lang="en-US" sz="1400" baseline="-25000" dirty="0" smtClean="0">
                <a:solidFill>
                  <a:srgbClr val="008000"/>
                </a:solidFill>
              </a:rPr>
              <a:t>N</a:t>
            </a:r>
            <a:r>
              <a:rPr lang="en-US" sz="1400" dirty="0" smtClean="0">
                <a:solidFill>
                  <a:srgbClr val="008000"/>
                </a:solidFill>
              </a:rPr>
              <a:t> =19.6 N</a:t>
            </a:r>
            <a:endParaRPr lang="en-US" sz="1400" dirty="0">
              <a:solidFill>
                <a:srgbClr val="008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673751" y="5394615"/>
            <a:ext cx="7658" cy="1014329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811026" y="5743729"/>
            <a:ext cx="76649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77866" y="6121384"/>
            <a:ext cx="83850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 smtClean="0">
                <a:solidFill>
                  <a:srgbClr val="0000FF"/>
                </a:solidFill>
                <a:latin typeface="Goudy Old Style"/>
                <a:cs typeface="Goudy Old Style"/>
              </a:rPr>
              <a:t>f</a:t>
            </a:r>
            <a:r>
              <a:rPr lang="en-US" sz="3200" i="1" baseline="-25000" dirty="0" err="1" smtClean="0">
                <a:solidFill>
                  <a:srgbClr val="0000FF"/>
                </a:solidFill>
                <a:latin typeface="Goudy Old Style"/>
                <a:cs typeface="Goudy Old Style"/>
              </a:rPr>
              <a:t>s</a:t>
            </a:r>
            <a:r>
              <a:rPr lang="en-US" sz="2000" i="1" baseline="-25000" dirty="0" smtClean="0">
                <a:solidFill>
                  <a:srgbClr val="0000FF"/>
                </a:solidFill>
                <a:cs typeface="Goudy Old Style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cs typeface="Goudy Old Style"/>
              </a:rPr>
              <a:t>= ?</a:t>
            </a:r>
            <a:r>
              <a:rPr lang="en-US" i="1" baseline="-25000" dirty="0" smtClean="0">
                <a:latin typeface="Goudy Old Style"/>
                <a:cs typeface="Goudy Old Style"/>
              </a:rPr>
              <a:t> 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807427" y="6224462"/>
            <a:ext cx="766499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18400" y="5743729"/>
            <a:ext cx="1585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</a:rPr>
              <a:t>F</a:t>
            </a:r>
            <a:r>
              <a:rPr lang="en-US" baseline="-25000" dirty="0" err="1" smtClean="0">
                <a:solidFill>
                  <a:schemeClr val="tx2"/>
                </a:solidFill>
              </a:rPr>
              <a:t>a</a:t>
            </a:r>
            <a:r>
              <a:rPr lang="en-US" baseline="-25000" dirty="0" smtClean="0">
                <a:solidFill>
                  <a:schemeClr val="tx2"/>
                </a:solidFill>
              </a:rPr>
              <a:t> max </a:t>
            </a:r>
            <a:r>
              <a:rPr lang="en-US" dirty="0" smtClean="0">
                <a:solidFill>
                  <a:schemeClr val="tx2"/>
                </a:solidFill>
              </a:rPr>
              <a:t>= 11.8N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1233" y="5076036"/>
            <a:ext cx="5464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err="1" smtClean="0">
                <a:latin typeface="Goudy Old Style"/>
                <a:cs typeface="Goudy Old Style"/>
              </a:rPr>
              <a:t>f</a:t>
            </a:r>
            <a:r>
              <a:rPr lang="en-US" sz="3600" i="1" baseline="-25000" dirty="0" err="1" smtClean="0">
                <a:latin typeface="Goudy Old Style"/>
                <a:cs typeface="Goudy Old Style"/>
              </a:rPr>
              <a:t>s</a:t>
            </a:r>
            <a:r>
              <a:rPr lang="en-US" sz="4800" i="1" baseline="-25000" dirty="0" smtClean="0">
                <a:latin typeface="Goudy Old Style"/>
                <a:cs typeface="Goudy Old Style"/>
              </a:rPr>
              <a:t> </a:t>
            </a:r>
            <a:endParaRPr lang="en-US" sz="4800" i="1" dirty="0">
              <a:cs typeface="Goudy Old Style"/>
            </a:endParaRPr>
          </a:p>
          <a:p>
            <a:r>
              <a:rPr lang="en-US" sz="2400" dirty="0" smtClean="0">
                <a:cs typeface="Goudy Old Style"/>
              </a:rPr>
              <a:t>F</a:t>
            </a:r>
            <a:r>
              <a:rPr lang="en-US" sz="2400" baseline="-25000" dirty="0" smtClean="0">
                <a:cs typeface="Goudy Old Style"/>
              </a:rPr>
              <a:t>N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75079" y="5430914"/>
            <a:ext cx="82069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= </a:t>
            </a:r>
            <a:r>
              <a:rPr lang="en-US" sz="2800" dirty="0" err="1"/>
              <a:t>μ</a:t>
            </a:r>
            <a:r>
              <a:rPr lang="en-US" sz="2800" baseline="-25000" dirty="0" err="1"/>
              <a:t>s</a:t>
            </a:r>
            <a:endParaRPr lang="en-US" sz="2800" baseline="-25000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221233" y="5865133"/>
            <a:ext cx="3885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404480" y="5277026"/>
            <a:ext cx="11428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11.8N</a:t>
            </a:r>
          </a:p>
          <a:p>
            <a:r>
              <a:rPr lang="en-US" sz="2800" dirty="0" smtClean="0"/>
              <a:t>19.6N</a:t>
            </a:r>
            <a:endParaRPr lang="en-US" sz="28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1555107" y="5743729"/>
            <a:ext cx="8573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381971" y="5447981"/>
            <a:ext cx="119298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= 0.60</a:t>
            </a:r>
            <a:endParaRPr lang="en-US" sz="2800" baseline="-25000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2194224" y="5394615"/>
            <a:ext cx="187747" cy="2756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194224" y="5865133"/>
            <a:ext cx="218210" cy="2265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209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88699"/>
            <a:ext cx="8309203" cy="5229073"/>
          </a:xfrm>
        </p:spPr>
        <p:txBody>
          <a:bodyPr/>
          <a:lstStyle/>
          <a:p>
            <a:r>
              <a:rPr lang="en-US" sz="2800" b="0" dirty="0" smtClean="0"/>
              <a:t>Since</a:t>
            </a:r>
            <a:r>
              <a:rPr lang="en-US" dirty="0" smtClean="0"/>
              <a:t> </a:t>
            </a:r>
            <a:r>
              <a:rPr lang="en-US" sz="4400" i="1" dirty="0" err="1">
                <a:latin typeface="Goudy Old Style"/>
                <a:cs typeface="Goudy Old Style"/>
              </a:rPr>
              <a:t>f</a:t>
            </a:r>
            <a:r>
              <a:rPr lang="en-US" sz="4400" i="1" baseline="-25000" dirty="0" err="1">
                <a:latin typeface="Goudy Old Style"/>
                <a:cs typeface="Goudy Old Style"/>
              </a:rPr>
              <a:t>k</a:t>
            </a:r>
            <a:r>
              <a:rPr lang="en-US" sz="3600" i="1" dirty="0">
                <a:latin typeface="Goudy Old Style"/>
                <a:cs typeface="Goudy Old Style"/>
              </a:rPr>
              <a:t> </a:t>
            </a:r>
            <a:r>
              <a:rPr lang="en-US" i="1" dirty="0">
                <a:cs typeface="Goudy Old Style"/>
              </a:rPr>
              <a:t>= </a:t>
            </a:r>
            <a:r>
              <a:rPr lang="en-US" sz="2800" dirty="0">
                <a:cs typeface="Goudy Old Style"/>
              </a:rPr>
              <a:t>F</a:t>
            </a:r>
            <a:r>
              <a:rPr lang="en-US" sz="2800" baseline="-25000" dirty="0">
                <a:cs typeface="Goudy Old Style"/>
              </a:rPr>
              <a:t>N</a:t>
            </a:r>
            <a:r>
              <a:rPr lang="en-US" sz="2800" dirty="0">
                <a:cs typeface="Goudy Old Style"/>
              </a:rPr>
              <a:t> </a:t>
            </a:r>
            <a:r>
              <a:rPr lang="en-US" sz="2800" dirty="0" err="1" smtClean="0"/>
              <a:t>μ</a:t>
            </a:r>
            <a:r>
              <a:rPr lang="en-US" sz="2800" baseline="-25000" dirty="0" err="1" smtClean="0"/>
              <a:t>k</a:t>
            </a:r>
            <a:r>
              <a:rPr lang="en-US" sz="2800" baseline="-25000" dirty="0" smtClean="0"/>
              <a:t>  </a:t>
            </a:r>
          </a:p>
          <a:p>
            <a:r>
              <a:rPr lang="en-US" sz="2800" b="0" dirty="0" smtClean="0"/>
              <a:t>The coefficient of kinetic friction can be found using</a:t>
            </a:r>
          </a:p>
          <a:p>
            <a:r>
              <a:rPr lang="en-US" sz="2800" baseline="-25000" dirty="0" smtClean="0"/>
              <a:t> </a:t>
            </a:r>
            <a:r>
              <a:rPr lang="en-US" sz="2800" dirty="0" smtClean="0"/>
              <a:t>                       </a:t>
            </a:r>
            <a:r>
              <a:rPr lang="en-US" sz="2800" b="0" dirty="0" smtClean="0"/>
              <a:t>How do you find</a:t>
            </a:r>
            <a:r>
              <a:rPr lang="en-US" sz="4400" b="0" dirty="0" smtClean="0"/>
              <a:t> </a:t>
            </a:r>
            <a:r>
              <a:rPr lang="en-US" sz="4400" i="1" dirty="0" err="1" smtClean="0">
                <a:latin typeface="Goudy Old Style"/>
                <a:cs typeface="Goudy Old Style"/>
              </a:rPr>
              <a:t>f</a:t>
            </a:r>
            <a:r>
              <a:rPr lang="en-US" sz="4400" i="1" baseline="-25000" dirty="0" err="1" smtClean="0">
                <a:latin typeface="Goudy Old Style"/>
                <a:cs typeface="Goudy Old Style"/>
              </a:rPr>
              <a:t>k</a:t>
            </a:r>
            <a:r>
              <a:rPr lang="en-US" sz="4400" i="1" baseline="-25000" dirty="0" smtClean="0">
                <a:latin typeface="Goudy Old Style"/>
                <a:cs typeface="Goudy Old Style"/>
              </a:rPr>
              <a:t> </a:t>
            </a:r>
            <a:r>
              <a:rPr lang="en-US" sz="2800" b="0" dirty="0" smtClean="0">
                <a:cs typeface="Goudy Old Style"/>
              </a:rPr>
              <a:t>?       </a:t>
            </a:r>
          </a:p>
          <a:p>
            <a:r>
              <a:rPr lang="en-US" sz="2800" b="0" dirty="0" smtClean="0">
                <a:cs typeface="Goudy Old Style"/>
              </a:rPr>
              <a:t> </a:t>
            </a:r>
            <a:r>
              <a:rPr lang="en-US" sz="4400" i="1" dirty="0" err="1" smtClean="0">
                <a:latin typeface="Goudy Old Style"/>
                <a:cs typeface="Goudy Old Style"/>
              </a:rPr>
              <a:t>f</a:t>
            </a:r>
            <a:r>
              <a:rPr lang="en-US" sz="4400" i="1" baseline="-25000" dirty="0" err="1" smtClean="0">
                <a:latin typeface="Goudy Old Style"/>
                <a:cs typeface="Goudy Old Style"/>
              </a:rPr>
              <a:t>k</a:t>
            </a:r>
            <a:r>
              <a:rPr lang="en-US" sz="2800" b="0" baseline="-25000" dirty="0" smtClean="0">
                <a:cs typeface="Goudy Old Style"/>
              </a:rPr>
              <a:t> </a:t>
            </a:r>
            <a:r>
              <a:rPr lang="en-US" sz="2800" b="0" dirty="0" smtClean="0">
                <a:cs typeface="Goudy Old Style"/>
              </a:rPr>
              <a:t>is equal to the applied force needed to keep the object moving at a constant velocity </a:t>
            </a:r>
            <a:endParaRPr lang="en-US" sz="4400" b="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6914" y="17099"/>
            <a:ext cx="8469489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Calculating the coefficient of Kinetic Friction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73194" y="2657457"/>
            <a:ext cx="5464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err="1" smtClean="0">
                <a:latin typeface="Goudy Old Style"/>
                <a:cs typeface="Goudy Old Style"/>
              </a:rPr>
              <a:t>f</a:t>
            </a:r>
            <a:r>
              <a:rPr lang="en-US" sz="3600" i="1" baseline="-25000" dirty="0" err="1" smtClean="0">
                <a:latin typeface="Goudy Old Style"/>
                <a:cs typeface="Goudy Old Style"/>
              </a:rPr>
              <a:t>k</a:t>
            </a:r>
            <a:r>
              <a:rPr lang="en-US" sz="4800" i="1" baseline="-25000" dirty="0" smtClean="0">
                <a:latin typeface="Goudy Old Style"/>
                <a:cs typeface="Goudy Old Style"/>
              </a:rPr>
              <a:t> </a:t>
            </a:r>
            <a:endParaRPr lang="en-US" sz="4800" i="1" dirty="0">
              <a:cs typeface="Goudy Old Style"/>
            </a:endParaRPr>
          </a:p>
          <a:p>
            <a:r>
              <a:rPr lang="en-US" sz="2400" dirty="0" smtClean="0">
                <a:cs typeface="Goudy Old Style"/>
              </a:rPr>
              <a:t>F</a:t>
            </a:r>
            <a:r>
              <a:rPr lang="en-US" sz="2400" baseline="-25000" dirty="0" smtClean="0">
                <a:cs typeface="Goudy Old Style"/>
              </a:rPr>
              <a:t>N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261708" y="2991494"/>
            <a:ext cx="82069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= </a:t>
            </a:r>
            <a:r>
              <a:rPr lang="en-US" sz="2800" dirty="0" err="1" smtClean="0"/>
              <a:t>μ</a:t>
            </a:r>
            <a:r>
              <a:rPr lang="en-US" sz="2800" baseline="-25000" dirty="0" err="1" smtClean="0"/>
              <a:t>k</a:t>
            </a:r>
            <a:endParaRPr lang="en-US" sz="2800" baseline="-25000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873194" y="3391603"/>
            <a:ext cx="3885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603652" y="5615791"/>
            <a:ext cx="2174099" cy="662572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640605" y="6278363"/>
            <a:ext cx="4250612" cy="51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707536" y="4845844"/>
            <a:ext cx="0" cy="1060047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07536" y="6286229"/>
            <a:ext cx="998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</a:rPr>
              <a:t>w =19.6 N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41087" y="5159308"/>
            <a:ext cx="1064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</a:rPr>
              <a:t>F</a:t>
            </a:r>
            <a:r>
              <a:rPr lang="en-US" sz="1400" baseline="-25000" dirty="0" smtClean="0">
                <a:solidFill>
                  <a:srgbClr val="008000"/>
                </a:solidFill>
              </a:rPr>
              <a:t>N</a:t>
            </a:r>
            <a:r>
              <a:rPr lang="en-US" sz="1400" dirty="0" smtClean="0">
                <a:solidFill>
                  <a:srgbClr val="008000"/>
                </a:solidFill>
              </a:rPr>
              <a:t> =19.6 N</a:t>
            </a:r>
            <a:endParaRPr lang="en-US" sz="1400" dirty="0">
              <a:solidFill>
                <a:srgbClr val="008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699878" y="5556777"/>
            <a:ext cx="7658" cy="1014329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837153" y="5905891"/>
            <a:ext cx="76649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903993" y="6283546"/>
            <a:ext cx="8745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 smtClean="0">
                <a:solidFill>
                  <a:srgbClr val="0000FF"/>
                </a:solidFill>
                <a:latin typeface="Goudy Old Style"/>
                <a:cs typeface="Goudy Old Style"/>
              </a:rPr>
              <a:t>f</a:t>
            </a:r>
            <a:r>
              <a:rPr lang="en-US" sz="3200" i="1" baseline="-25000" dirty="0" err="1">
                <a:solidFill>
                  <a:srgbClr val="0000FF"/>
                </a:solidFill>
                <a:latin typeface="Goudy Old Style"/>
                <a:cs typeface="Goudy Old Style"/>
              </a:rPr>
              <a:t>k</a:t>
            </a:r>
            <a:r>
              <a:rPr lang="en-US" sz="2000" i="1" baseline="-25000" dirty="0" smtClean="0">
                <a:solidFill>
                  <a:srgbClr val="0000FF"/>
                </a:solidFill>
                <a:cs typeface="Goudy Old Style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cs typeface="Goudy Old Style"/>
              </a:rPr>
              <a:t>= ?</a:t>
            </a:r>
            <a:r>
              <a:rPr lang="en-US" i="1" baseline="-25000" dirty="0" smtClean="0">
                <a:latin typeface="Goudy Old Style"/>
                <a:cs typeface="Goudy Old Style"/>
              </a:rPr>
              <a:t> 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833554" y="6386624"/>
            <a:ext cx="766499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356233" y="5905891"/>
            <a:ext cx="1247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</a:rPr>
              <a:t>F</a:t>
            </a:r>
            <a:r>
              <a:rPr lang="en-US" baseline="-25000" dirty="0" err="1" smtClean="0">
                <a:solidFill>
                  <a:schemeClr val="tx2"/>
                </a:solidFill>
              </a:rPr>
              <a:t>a</a:t>
            </a:r>
            <a:r>
              <a:rPr lang="en-US" baseline="-25000" dirty="0" smtClean="0">
                <a:solidFill>
                  <a:schemeClr val="tx2"/>
                </a:solidFill>
              </a:rPr>
              <a:t>  </a:t>
            </a:r>
            <a:r>
              <a:rPr lang="en-US" dirty="0" smtClean="0">
                <a:solidFill>
                  <a:schemeClr val="tx2"/>
                </a:solidFill>
              </a:rPr>
              <a:t>= 8.8 N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748438" y="5003157"/>
            <a:ext cx="208959" cy="872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463533" y="5011885"/>
            <a:ext cx="880920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6600"/>
                </a:solidFill>
              </a:rPr>
              <a:t>v = 1m/s</a:t>
            </a:r>
            <a:endParaRPr lang="en-US" sz="1400" dirty="0">
              <a:solidFill>
                <a:srgbClr val="FF66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0579" y="5157825"/>
            <a:ext cx="5464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err="1" smtClean="0">
                <a:latin typeface="Goudy Old Style"/>
                <a:cs typeface="Goudy Old Style"/>
              </a:rPr>
              <a:t>f</a:t>
            </a:r>
            <a:r>
              <a:rPr lang="en-US" sz="3600" i="1" baseline="-25000" dirty="0" err="1" smtClean="0">
                <a:latin typeface="Goudy Old Style"/>
                <a:cs typeface="Goudy Old Style"/>
              </a:rPr>
              <a:t>k</a:t>
            </a:r>
            <a:r>
              <a:rPr lang="en-US" sz="4800" i="1" baseline="-25000" dirty="0" smtClean="0">
                <a:latin typeface="Goudy Old Style"/>
                <a:cs typeface="Goudy Old Style"/>
              </a:rPr>
              <a:t> </a:t>
            </a:r>
            <a:endParaRPr lang="en-US" sz="4800" i="1" dirty="0">
              <a:cs typeface="Goudy Old Style"/>
            </a:endParaRPr>
          </a:p>
          <a:p>
            <a:r>
              <a:rPr lang="en-US" sz="2400" dirty="0" smtClean="0">
                <a:cs typeface="Goudy Old Style"/>
              </a:rPr>
              <a:t>F</a:t>
            </a:r>
            <a:r>
              <a:rPr lang="en-US" sz="2400" baseline="-25000" dirty="0" smtClean="0">
                <a:cs typeface="Goudy Old Style"/>
              </a:rPr>
              <a:t>N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784425" y="5512703"/>
            <a:ext cx="82069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= </a:t>
            </a:r>
            <a:r>
              <a:rPr lang="en-US" sz="2800" dirty="0" err="1" smtClean="0"/>
              <a:t>μ</a:t>
            </a:r>
            <a:r>
              <a:rPr lang="en-US" sz="2800" baseline="-25000" dirty="0" err="1" smtClean="0"/>
              <a:t>k</a:t>
            </a:r>
            <a:endParaRPr lang="en-US" sz="2800" baseline="-25000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457199" y="5947077"/>
            <a:ext cx="3885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637390" y="5489878"/>
            <a:ext cx="800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8.8N</a:t>
            </a:r>
          </a:p>
          <a:p>
            <a:r>
              <a:rPr lang="en-US" dirty="0" smtClean="0"/>
              <a:t>19.6N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734634" y="5814984"/>
            <a:ext cx="6133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304585" y="5615791"/>
            <a:ext cx="832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0.45</a:t>
            </a:r>
            <a:endParaRPr lang="en-US" baseline="-25000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2186878" y="5615791"/>
            <a:ext cx="117707" cy="13328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2186878" y="5872680"/>
            <a:ext cx="117707" cy="13328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787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23" y="164317"/>
            <a:ext cx="8369327" cy="1371600"/>
          </a:xfrm>
        </p:spPr>
        <p:txBody>
          <a:bodyPr>
            <a:normAutofit fontScale="90000"/>
          </a:bodyPr>
          <a:lstStyle/>
          <a:p>
            <a:r>
              <a:rPr lang="en-US" sz="2200" dirty="0" smtClean="0"/>
              <a:t>Coefficients of Friction For Advanced Beginners</a:t>
            </a:r>
            <a:r>
              <a:rPr lang="en-US" dirty="0" smtClean="0"/>
              <a:t>- Force OF FRICTION on an Incline PLANE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518" y="1535918"/>
            <a:ext cx="8465941" cy="4939884"/>
          </a:xfrm>
        </p:spPr>
        <p:txBody>
          <a:bodyPr/>
          <a:lstStyle/>
          <a:p>
            <a:r>
              <a:rPr lang="en-US" b="0" dirty="0" smtClean="0"/>
              <a:t>An object’s weight acts straight down</a:t>
            </a:r>
          </a:p>
          <a:p>
            <a:endParaRPr lang="en-US" b="0" dirty="0" smtClean="0"/>
          </a:p>
          <a:p>
            <a:r>
              <a:rPr lang="en-US" b="0" dirty="0" smtClean="0"/>
              <a:t>On an incline however, a component of                                         the weight acts parallel to the incline</a:t>
            </a:r>
            <a:r>
              <a:rPr lang="en-US" dirty="0" smtClean="0"/>
              <a:t> – </a:t>
            </a:r>
            <a:r>
              <a:rPr lang="en-US" b="0" dirty="0" smtClean="0"/>
              <a:t>if the</a:t>
            </a:r>
            <a:r>
              <a:rPr lang="en-US" dirty="0" smtClean="0"/>
              <a:t> </a:t>
            </a:r>
            <a:r>
              <a:rPr lang="en-US" b="0" dirty="0" smtClean="0"/>
              <a:t>object                           doesn’t move, then the force of static friction is                                    equal in magnitude to this parallel component of                               weight </a:t>
            </a:r>
          </a:p>
          <a:p>
            <a:endParaRPr lang="en-US" b="0" dirty="0" smtClean="0"/>
          </a:p>
          <a:p>
            <a:r>
              <a:rPr lang="en-US" b="0" dirty="0" smtClean="0"/>
              <a:t>The normal force acts perpendicular to the incline</a:t>
            </a:r>
          </a:p>
          <a:p>
            <a:endParaRPr lang="en-US" b="0" dirty="0" smtClean="0"/>
          </a:p>
          <a:p>
            <a:r>
              <a:rPr lang="en-US" b="0" dirty="0" smtClean="0"/>
              <a:t>The magnitude of the normal force is equal to the 	          component of the weight that acts perpendicular to                                 the incline</a:t>
            </a:r>
          </a:p>
        </p:txBody>
      </p:sp>
      <p:sp>
        <p:nvSpPr>
          <p:cNvPr id="5" name="Rectangle 4"/>
          <p:cNvSpPr/>
          <p:nvPr/>
        </p:nvSpPr>
        <p:spPr>
          <a:xfrm>
            <a:off x="6129969" y="3230061"/>
            <a:ext cx="1807945" cy="439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465" y="1288377"/>
            <a:ext cx="1841500" cy="158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465" y="1148677"/>
            <a:ext cx="2044700" cy="172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1250" y="1123277"/>
            <a:ext cx="2057400" cy="1752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0465" y="3195618"/>
            <a:ext cx="2095500" cy="2209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8565" y="3233718"/>
            <a:ext cx="20066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974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56660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3426"/>
            <a:ext cx="7620000" cy="5042737"/>
          </a:xfrm>
        </p:spPr>
        <p:txBody>
          <a:bodyPr/>
          <a:lstStyle/>
          <a:p>
            <a:r>
              <a:rPr lang="en-US" sz="2400" b="0" dirty="0" smtClean="0"/>
              <a:t>A </a:t>
            </a:r>
            <a:r>
              <a:rPr lang="en-US" sz="2400" b="0" dirty="0"/>
              <a:t>bit of trigonometry necessary                                                         to find </a:t>
            </a:r>
            <a:r>
              <a:rPr lang="en-US" sz="2400" b="0" dirty="0" smtClean="0"/>
              <a:t>for calculating the force of                              friction on an incline</a:t>
            </a:r>
            <a:endParaRPr lang="en-US" sz="2400" b="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513" y="964844"/>
            <a:ext cx="3665467" cy="1694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465790"/>
            <a:ext cx="2652580" cy="2816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8951" y="3073792"/>
            <a:ext cx="58096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component of weight parallel to the 	 </a:t>
            </a:r>
          </a:p>
          <a:p>
            <a:r>
              <a:rPr lang="en-US" sz="2400" dirty="0" smtClean="0"/>
              <a:t>incline</a:t>
            </a:r>
            <a:r>
              <a:rPr lang="en-US" sz="2400" dirty="0"/>
              <a:t> </a:t>
            </a:r>
            <a:r>
              <a:rPr lang="en-US" sz="2400" dirty="0" smtClean="0"/>
              <a:t>is equal </a:t>
            </a:r>
            <a:r>
              <a:rPr lang="en-US" sz="2400" smtClean="0"/>
              <a:t>to  </a:t>
            </a:r>
            <a:r>
              <a:rPr lang="en-US" sz="2400" dirty="0" smtClean="0"/>
              <a:t>mg(</a:t>
            </a:r>
            <a:r>
              <a:rPr lang="en-US" sz="2400" dirty="0" err="1" smtClean="0"/>
              <a:t>sinθ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This can be used as </a:t>
            </a:r>
            <a:r>
              <a:rPr lang="en-US" sz="2400" dirty="0" err="1" smtClean="0"/>
              <a:t>F</a:t>
            </a:r>
            <a:r>
              <a:rPr lang="en-US" sz="2400" baseline="-25000" dirty="0" err="1" smtClean="0"/>
              <a:t>friction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38951" y="4415239"/>
            <a:ext cx="644674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component of weight perpendicular to the </a:t>
            </a:r>
            <a:endParaRPr lang="en-US" sz="2400" dirty="0"/>
          </a:p>
          <a:p>
            <a:r>
              <a:rPr lang="en-US" sz="2400" dirty="0" smtClean="0"/>
              <a:t>incline can be found using  mg(</a:t>
            </a:r>
            <a:r>
              <a:rPr lang="en-US" sz="2400" dirty="0" err="1" smtClean="0"/>
              <a:t>cosθ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This can be used as F</a:t>
            </a:r>
            <a:r>
              <a:rPr lang="en-US" sz="2400" baseline="-25000" dirty="0" smtClean="0"/>
              <a:t>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8994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770" y="542546"/>
            <a:ext cx="2578100" cy="1841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46936" y="1845876"/>
            <a:ext cx="52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</a:t>
            </a:r>
            <a:r>
              <a:rPr lang="en-US" baseline="30000" dirty="0" smtClean="0"/>
              <a:t>o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8696" y="725232"/>
            <a:ext cx="45601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 5kg wooden box is at rest on a ramp</a:t>
            </a:r>
          </a:p>
          <a:p>
            <a:r>
              <a:rPr lang="en-US" sz="2000" dirty="0" smtClean="0"/>
              <a:t>with a 40</a:t>
            </a:r>
            <a:r>
              <a:rPr lang="en-US" sz="2000" baseline="30000" dirty="0" smtClean="0"/>
              <a:t>o </a:t>
            </a:r>
            <a:r>
              <a:rPr lang="en-US" sz="2000" dirty="0" smtClean="0"/>
              <a:t>angle 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58696" y="1634519"/>
            <a:ext cx="4789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What is the normal force provided by the </a:t>
            </a:r>
          </a:p>
          <a:p>
            <a:r>
              <a:rPr lang="en-US" sz="2000" dirty="0" smtClean="0"/>
              <a:t>ramp?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17800" y="2347145"/>
            <a:ext cx="8500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Normal force = mg (cos40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) = (5kg)(9.8m/s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)(cos40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) =37.5 N</a:t>
            </a:r>
            <a:endParaRPr lang="en-US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596237" y="1170068"/>
            <a:ext cx="0" cy="9289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96237" y="1604690"/>
            <a:ext cx="50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mg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7266989" y="655988"/>
            <a:ext cx="329248" cy="529122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H="1" flipV="1">
            <a:off x="7584013" y="1185110"/>
            <a:ext cx="329248" cy="529122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8696" y="2854159"/>
            <a:ext cx="5316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How much static friction is acting on the box? 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258696" y="3327085"/>
            <a:ext cx="8466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Since the box isn’t moving the force of static friction </a:t>
            </a:r>
            <a:r>
              <a:rPr lang="en-US" sz="2000" dirty="0" smtClean="0">
                <a:cs typeface="Goudy Old Style"/>
              </a:rPr>
              <a:t>is equal to the force parallel to the ramp</a:t>
            </a:r>
          </a:p>
          <a:p>
            <a:r>
              <a:rPr lang="en-US" sz="3200" dirty="0">
                <a:cs typeface="Goudy Old Style"/>
              </a:rPr>
              <a:t> </a:t>
            </a:r>
            <a:r>
              <a:rPr lang="en-US" sz="3200" i="1" dirty="0" err="1">
                <a:latin typeface="Goudy Old Style"/>
                <a:cs typeface="Goudy Old Style"/>
              </a:rPr>
              <a:t>f</a:t>
            </a:r>
            <a:r>
              <a:rPr lang="en-US" sz="3200" i="1" baseline="-25000" dirty="0" err="1">
                <a:latin typeface="Goudy Old Style"/>
                <a:cs typeface="Goudy Old Style"/>
              </a:rPr>
              <a:t>s</a:t>
            </a:r>
            <a:r>
              <a:rPr lang="en-US" sz="3200" dirty="0" smtClean="0">
                <a:cs typeface="Goudy Old Style"/>
              </a:rPr>
              <a:t> </a:t>
            </a:r>
            <a:r>
              <a:rPr lang="en-US" sz="2400" dirty="0" smtClean="0">
                <a:cs typeface="Goudy Old Style"/>
              </a:rPr>
              <a:t>= mg(sin40</a:t>
            </a:r>
            <a:r>
              <a:rPr lang="en-US" sz="2400" baseline="30000" dirty="0" smtClean="0">
                <a:cs typeface="Goudy Old Style"/>
              </a:rPr>
              <a:t>o</a:t>
            </a:r>
            <a:r>
              <a:rPr lang="en-US" sz="2400" dirty="0" smtClean="0">
                <a:cs typeface="Goudy Old Style"/>
              </a:rPr>
              <a:t>) = (5kg)(9.8m/s)(sin40</a:t>
            </a:r>
            <a:r>
              <a:rPr lang="en-US" sz="2400" baseline="30000" dirty="0" smtClean="0">
                <a:cs typeface="Goudy Old Style"/>
              </a:rPr>
              <a:t>o</a:t>
            </a:r>
            <a:r>
              <a:rPr lang="en-US" sz="2400" dirty="0" smtClean="0">
                <a:cs typeface="Goudy Old Style"/>
              </a:rPr>
              <a:t>) =31.5 N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258696" y="4844400"/>
            <a:ext cx="8748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If the coefficient of friction between the box and the ramp is 0.85 what is the</a:t>
            </a:r>
          </a:p>
          <a:p>
            <a:r>
              <a:rPr lang="en-US" sz="2000" dirty="0" smtClean="0"/>
              <a:t>maximum amount of static friction that can act on the box? 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242109" y="5589129"/>
            <a:ext cx="8575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Goudy Old Style"/>
                <a:cs typeface="Goudy Old Style"/>
              </a:rPr>
              <a:t>                                   </a:t>
            </a:r>
            <a:r>
              <a:rPr lang="en-US" sz="4000" i="1" dirty="0" err="1" smtClean="0">
                <a:latin typeface="Goudy Old Style"/>
                <a:cs typeface="Goudy Old Style"/>
              </a:rPr>
              <a:t>f</a:t>
            </a:r>
            <a:r>
              <a:rPr lang="en-US" sz="4000" i="1" baseline="-25000" dirty="0" err="1" smtClean="0">
                <a:latin typeface="Goudy Old Style"/>
                <a:cs typeface="Goudy Old Style"/>
              </a:rPr>
              <a:t>s</a:t>
            </a:r>
            <a:r>
              <a:rPr lang="en-US" sz="3200" i="1" baseline="-25000" dirty="0" smtClean="0">
                <a:latin typeface="Goudy Old Style"/>
                <a:cs typeface="Goudy Old Style"/>
              </a:rPr>
              <a:t> </a:t>
            </a:r>
            <a:r>
              <a:rPr lang="en-US" sz="2800" i="1" dirty="0">
                <a:cs typeface="Goudy Old Style"/>
              </a:rPr>
              <a:t>= </a:t>
            </a:r>
            <a:r>
              <a:rPr lang="en-US" sz="2800" dirty="0">
                <a:cs typeface="Goudy Old Style"/>
              </a:rPr>
              <a:t>F</a:t>
            </a:r>
            <a:r>
              <a:rPr lang="en-US" sz="2800" baseline="-25000" dirty="0">
                <a:cs typeface="Goudy Old Style"/>
              </a:rPr>
              <a:t>N</a:t>
            </a:r>
            <a:r>
              <a:rPr lang="en-US" sz="2800" dirty="0">
                <a:cs typeface="Goudy Old Style"/>
              </a:rPr>
              <a:t> </a:t>
            </a:r>
            <a:r>
              <a:rPr lang="en-US" sz="2800" dirty="0" err="1" smtClean="0"/>
              <a:t>μ</a:t>
            </a:r>
            <a:r>
              <a:rPr lang="en-US" sz="2800" baseline="-25000" dirty="0" err="1" smtClean="0"/>
              <a:t>s</a:t>
            </a:r>
            <a:r>
              <a:rPr lang="en-US" sz="2800" baseline="-25000" dirty="0" smtClean="0"/>
              <a:t>   </a:t>
            </a:r>
            <a:r>
              <a:rPr lang="en-US" sz="2000" dirty="0" smtClean="0"/>
              <a:t>becomes</a:t>
            </a:r>
          </a:p>
          <a:p>
            <a:r>
              <a:rPr lang="en-US" sz="2400" i="1" dirty="0" err="1" smtClean="0">
                <a:latin typeface="Goudy Old Style"/>
                <a:cs typeface="Goudy Old Style"/>
              </a:rPr>
              <a:t>f</a:t>
            </a:r>
            <a:r>
              <a:rPr lang="en-US" sz="2400" i="1" baseline="-25000" dirty="0" err="1" smtClean="0">
                <a:latin typeface="Goudy Old Style"/>
                <a:cs typeface="Goudy Old Style"/>
              </a:rPr>
              <a:t>s</a:t>
            </a:r>
            <a:r>
              <a:rPr lang="en-US" sz="2400" i="1" baseline="-25000" dirty="0" smtClean="0">
                <a:latin typeface="Goudy Old Style"/>
                <a:cs typeface="Goudy Old Style"/>
              </a:rPr>
              <a:t> </a:t>
            </a:r>
            <a:r>
              <a:rPr lang="en-US" sz="2400" dirty="0" smtClean="0">
                <a:cs typeface="Goudy Old Style"/>
              </a:rPr>
              <a:t>=</a:t>
            </a:r>
            <a:r>
              <a:rPr lang="en-US" sz="2400" i="1" dirty="0" smtClean="0">
                <a:latin typeface="Goudy Old Style"/>
                <a:cs typeface="Goudy Old Style"/>
              </a:rPr>
              <a:t> </a:t>
            </a:r>
            <a:r>
              <a:rPr lang="en-US" sz="2400" dirty="0" smtClean="0">
                <a:cs typeface="Goudy Old Style"/>
              </a:rPr>
              <a:t>mg(cos40</a:t>
            </a:r>
            <a:r>
              <a:rPr lang="en-US" sz="2400" baseline="30000" dirty="0" smtClean="0">
                <a:cs typeface="Goudy Old Style"/>
              </a:rPr>
              <a:t>o</a:t>
            </a:r>
            <a:r>
              <a:rPr lang="en-US" sz="2400" dirty="0" smtClean="0">
                <a:cs typeface="Goudy Old Style"/>
              </a:rPr>
              <a:t>)(0.85) = (5kg)(9.8m/s</a:t>
            </a:r>
            <a:r>
              <a:rPr lang="en-US" sz="2400" baseline="30000" dirty="0" smtClean="0">
                <a:cs typeface="Goudy Old Style"/>
              </a:rPr>
              <a:t>2</a:t>
            </a:r>
            <a:r>
              <a:rPr lang="en-US" sz="2400" dirty="0" smtClean="0">
                <a:cs typeface="Goudy Old Style"/>
              </a:rPr>
              <a:t>)(cos40</a:t>
            </a:r>
            <a:r>
              <a:rPr lang="en-US" sz="2400" baseline="30000" dirty="0" smtClean="0">
                <a:cs typeface="Goudy Old Style"/>
              </a:rPr>
              <a:t>o</a:t>
            </a:r>
            <a:r>
              <a:rPr lang="en-US" sz="2400" dirty="0" smtClean="0">
                <a:cs typeface="Goudy Old Style"/>
              </a:rPr>
              <a:t>)(0.85) = 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31.9N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95940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04_03_Figure"/>
          <p:cNvPicPr>
            <a:picLocks noChangeAspect="1" noChangeArrowheads="1"/>
          </p:cNvPicPr>
          <p:nvPr/>
        </p:nvPicPr>
        <p:blipFill>
          <a:blip r:embed="rId3" cstate="print"/>
          <a:srcRect b="6027"/>
          <a:stretch>
            <a:fillRect/>
          </a:stretch>
        </p:blipFill>
        <p:spPr bwMode="auto">
          <a:xfrm>
            <a:off x="4132036" y="3389313"/>
            <a:ext cx="2014536" cy="1546965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The Force of Friction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29600" cy="2047875"/>
          </a:xfrm>
        </p:spPr>
        <p:txBody>
          <a:bodyPr>
            <a:normAutofit fontScale="77500" lnSpcReduction="20000"/>
          </a:bodyPr>
          <a:lstStyle/>
          <a:p>
            <a:pPr marL="515938" indent="-515938"/>
            <a:r>
              <a:rPr lang="en-US" sz="2800" dirty="0" smtClean="0"/>
              <a:t>Opposes motion – occurs when surfaces slide over each other</a:t>
            </a:r>
          </a:p>
          <a:p>
            <a:r>
              <a:rPr lang="en-US" sz="2800" dirty="0" smtClean="0"/>
              <a:t>Depends on the kinds of material and how much they are pressed together.</a:t>
            </a:r>
          </a:p>
          <a:p>
            <a:r>
              <a:rPr lang="en-US" sz="2800" dirty="0" smtClean="0"/>
              <a:t>Is due to tiny surface bumps and to “stickiness” of the atoms on a material’s surface.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592138" y="5215859"/>
            <a:ext cx="8229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365250" indent="-1365250" eaLnBrk="0" hangingPunct="0">
              <a:spcBef>
                <a:spcPct val="20000"/>
              </a:spcBef>
            </a:pPr>
            <a:r>
              <a:rPr lang="en-US" sz="2400" b="1" dirty="0"/>
              <a:t>Example: Friction between a crate on a smooth </a:t>
            </a:r>
            <a:r>
              <a:rPr lang="en-US" sz="2400" b="1" dirty="0" smtClean="0"/>
              <a:t>  wooden floor </a:t>
            </a:r>
            <a:r>
              <a:rPr lang="en-US" sz="2400" b="1" dirty="0"/>
              <a:t>is less than that on a rough floor.</a:t>
            </a:r>
          </a:p>
        </p:txBody>
      </p:sp>
      <p:sp>
        <p:nvSpPr>
          <p:cNvPr id="6" name="Rectangle 5"/>
          <p:cNvSpPr/>
          <p:nvPr/>
        </p:nvSpPr>
        <p:spPr>
          <a:xfrm>
            <a:off x="142875" y="6410325"/>
            <a:ext cx="1809750" cy="323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igure_06_01_01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876" y="3389313"/>
            <a:ext cx="4554764" cy="182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57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83412"/>
          </a:xfrm>
        </p:spPr>
        <p:txBody>
          <a:bodyPr/>
          <a:lstStyle/>
          <a:p>
            <a:r>
              <a:rPr lang="en-US" dirty="0" smtClean="0"/>
              <a:t>Fluid Friction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Friction occurs in fluids – liquids and gasses</a:t>
            </a:r>
          </a:p>
          <a:p>
            <a:pPr>
              <a:buNone/>
            </a:pPr>
            <a:r>
              <a:rPr lang="en-US" sz="2800" dirty="0"/>
              <a:t>   - air resistance is a form of fluid friction</a:t>
            </a:r>
          </a:p>
          <a:p>
            <a:pPr>
              <a:buNone/>
            </a:pPr>
            <a:r>
              <a:rPr lang="en-US" sz="2800" dirty="0"/>
              <a:t>      -air resistance increases with speed </a:t>
            </a:r>
            <a:endParaRPr lang="en-US" sz="2800" dirty="0" smtClean="0"/>
          </a:p>
          <a:p>
            <a:pPr marL="863600" indent="-86360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- as your speed increases, you encounter air molecules more often, increasing the resistance they provide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77516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4" name="Picture 8" descr="04_12_Figure"/>
          <p:cNvPicPr>
            <a:picLocks noChangeAspect="1" noChangeArrowheads="1"/>
          </p:cNvPicPr>
          <p:nvPr/>
        </p:nvPicPr>
        <p:blipFill>
          <a:blip r:embed="rId3" cstate="print"/>
          <a:srcRect b="2556"/>
          <a:stretch>
            <a:fillRect/>
          </a:stretch>
        </p:blipFill>
        <p:spPr bwMode="auto">
          <a:xfrm>
            <a:off x="5915025" y="2963863"/>
            <a:ext cx="2940050" cy="3730625"/>
          </a:xfrm>
          <a:prstGeom prst="rect">
            <a:avLst/>
          </a:prstGeom>
          <a:noFill/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457200"/>
            <a:ext cx="8229600" cy="965200"/>
          </a:xfrm>
        </p:spPr>
        <p:txBody>
          <a:bodyPr/>
          <a:lstStyle/>
          <a:p>
            <a:r>
              <a:rPr lang="en-US" dirty="0" smtClean="0"/>
              <a:t>Non-Free Fall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192088" y="1522413"/>
            <a:ext cx="8951912" cy="462915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When an object falls downward through the air it experiences</a:t>
            </a:r>
          </a:p>
          <a:p>
            <a:pPr>
              <a:spcBef>
                <a:spcPct val="100000"/>
              </a:spcBef>
            </a:pPr>
            <a:r>
              <a:rPr lang="en-US" dirty="0" smtClean="0"/>
              <a:t>force of gravity pulling it downward.</a:t>
            </a:r>
          </a:p>
          <a:p>
            <a:pPr>
              <a:spcBef>
                <a:spcPct val="100000"/>
              </a:spcBef>
            </a:pPr>
            <a:r>
              <a:rPr lang="en-US" dirty="0" smtClean="0"/>
              <a:t>air drag force acting upward.</a:t>
            </a:r>
          </a:p>
          <a:p>
            <a:pPr>
              <a:spcBef>
                <a:spcPct val="100000"/>
              </a:spcBef>
              <a:buNone/>
            </a:pPr>
            <a:endParaRPr lang="en-US" sz="3000" dirty="0" smtClean="0"/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487363" y="2928938"/>
            <a:ext cx="5381625" cy="272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endParaRPr lang="en-US" sz="260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383" y="4610101"/>
            <a:ext cx="1022917" cy="77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4375" y="4584700"/>
            <a:ext cx="104904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3651" y="4631726"/>
            <a:ext cx="145478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15383" y="4118491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Law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009775" y="3841492"/>
            <a:ext cx="1339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Law</a:t>
            </a:r>
          </a:p>
          <a:p>
            <a:r>
              <a:rPr lang="en-US" dirty="0" smtClean="0"/>
              <a:t>in </a:t>
            </a:r>
            <a:r>
              <a:rPr lang="en-US" dirty="0"/>
              <a:t>F</a:t>
            </a:r>
            <a:r>
              <a:rPr lang="en-US" dirty="0" smtClean="0"/>
              <a:t>ree </a:t>
            </a:r>
            <a:r>
              <a:rPr lang="en-US" dirty="0"/>
              <a:t>F</a:t>
            </a:r>
            <a:r>
              <a:rPr lang="en-US" dirty="0" smtClean="0"/>
              <a:t>all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52825" y="3933825"/>
            <a:ext cx="1839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Law</a:t>
            </a:r>
          </a:p>
          <a:p>
            <a:r>
              <a:rPr lang="en-US" dirty="0" smtClean="0"/>
              <a:t>in Non-Free </a:t>
            </a:r>
            <a:r>
              <a:rPr lang="en-US" dirty="0"/>
              <a:t>F</a:t>
            </a:r>
            <a:r>
              <a:rPr lang="en-US" dirty="0" smtClean="0"/>
              <a:t>all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42875" y="6400800"/>
            <a:ext cx="1809750" cy="323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33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7863"/>
            <a:ext cx="8229600" cy="1143000"/>
          </a:xfrm>
        </p:spPr>
        <p:txBody>
          <a:bodyPr/>
          <a:lstStyle/>
          <a:p>
            <a:r>
              <a:rPr lang="en-US" dirty="0" smtClean="0"/>
              <a:t>Non-Free Fall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012113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FontTx/>
              <a:buNone/>
            </a:pPr>
            <a:r>
              <a:rPr lang="en-US" dirty="0" smtClean="0"/>
              <a:t>When acceleration of fall is less than </a:t>
            </a:r>
            <a:r>
              <a:rPr lang="en-US" i="1" dirty="0" smtClean="0"/>
              <a:t>g</a:t>
            </a:r>
            <a:r>
              <a:rPr lang="en-US" dirty="0" smtClean="0"/>
              <a:t>, non-free fall</a:t>
            </a:r>
          </a:p>
          <a:p>
            <a:pPr marL="400050" lvl="1">
              <a:buFontTx/>
              <a:buChar char="•"/>
            </a:pPr>
            <a:r>
              <a:rPr lang="en-US" sz="2800" dirty="0" smtClean="0"/>
              <a:t>occurs when air resistance is a factor</a:t>
            </a:r>
          </a:p>
          <a:p>
            <a:pPr marL="400050" lvl="1">
              <a:buFontTx/>
              <a:buChar char="•"/>
            </a:pPr>
            <a:r>
              <a:rPr lang="en-US" sz="2800" dirty="0" smtClean="0"/>
              <a:t>depends on two things: </a:t>
            </a:r>
          </a:p>
          <a:p>
            <a:pPr marL="742950" lvl="2"/>
            <a:r>
              <a:rPr lang="en-US" sz="2800" dirty="0" smtClean="0"/>
              <a:t>speed – the faster an object falls, the more air</a:t>
            </a:r>
          </a:p>
          <a:p>
            <a:pPr marL="742950" lvl="2">
              <a:buNone/>
            </a:pPr>
            <a:r>
              <a:rPr lang="en-US" sz="2800" dirty="0" smtClean="0"/>
              <a:t>                 molecules it encounters</a:t>
            </a:r>
          </a:p>
          <a:p>
            <a:pPr marL="2114550" lvl="2" indent="-1617663">
              <a:buNone/>
            </a:pPr>
            <a:r>
              <a:rPr lang="en-US" sz="2800" dirty="0" smtClean="0"/>
              <a:t>                - as an object falls faster the molecules it encounters have more impact</a:t>
            </a:r>
          </a:p>
          <a:p>
            <a:pPr marL="742950" lvl="2">
              <a:buNone/>
            </a:pPr>
            <a:r>
              <a:rPr lang="en-US" sz="2800" dirty="0" smtClean="0"/>
              <a:t>    - so …greater speed = greater air resistance</a:t>
            </a:r>
          </a:p>
          <a:p>
            <a:pPr marL="742950" lvl="2"/>
            <a:r>
              <a:rPr lang="en-US" sz="2800" dirty="0" smtClean="0"/>
              <a:t>frontal surface area – the more frontal surface area on an object, the more air molecules it will encounter</a:t>
            </a:r>
          </a:p>
        </p:txBody>
      </p:sp>
      <p:sp>
        <p:nvSpPr>
          <p:cNvPr id="4" name="Rectangle 3"/>
          <p:cNvSpPr/>
          <p:nvPr/>
        </p:nvSpPr>
        <p:spPr>
          <a:xfrm>
            <a:off x="142875" y="6400800"/>
            <a:ext cx="1809750" cy="323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11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5300"/>
            <a:ext cx="8229600" cy="965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Non-Free Fall-Terminal Velocity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339725" y="1492250"/>
            <a:ext cx="8567738" cy="46291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000" dirty="0" smtClean="0"/>
              <a:t>When the object is moving fast enough that force of gravity equals its air resistance</a:t>
            </a:r>
          </a:p>
          <a:p>
            <a:pPr>
              <a:lnSpc>
                <a:spcPct val="90000"/>
              </a:lnSpc>
              <a:buNone/>
            </a:pPr>
            <a:endParaRPr lang="en-US" sz="3000" dirty="0" smtClean="0"/>
          </a:p>
          <a:p>
            <a:pPr>
              <a:lnSpc>
                <a:spcPct val="90000"/>
              </a:lnSpc>
            </a:pPr>
            <a:r>
              <a:rPr lang="en-US" sz="3000" dirty="0" smtClean="0"/>
              <a:t> The object is in equilibrium</a:t>
            </a:r>
          </a:p>
          <a:p>
            <a:pPr>
              <a:lnSpc>
                <a:spcPct val="90000"/>
              </a:lnSpc>
              <a:buNone/>
            </a:pPr>
            <a:r>
              <a:rPr lang="en-US" sz="3000" dirty="0" smtClean="0"/>
              <a:t>                   so</a:t>
            </a:r>
          </a:p>
          <a:p>
            <a:pPr>
              <a:lnSpc>
                <a:spcPct val="90000"/>
              </a:lnSpc>
            </a:pPr>
            <a:r>
              <a:rPr lang="en-US" sz="3000" dirty="0" smtClean="0"/>
              <a:t>There is no net force </a:t>
            </a:r>
          </a:p>
          <a:p>
            <a:pPr lvl="1">
              <a:lnSpc>
                <a:spcPct val="90000"/>
              </a:lnSpc>
              <a:buFont typeface="Symbol" pitchFamily="48" charset="2"/>
              <a:buChar char="Þ"/>
            </a:pPr>
            <a:r>
              <a:rPr lang="en-US" sz="3000" dirty="0" smtClean="0">
                <a:sym typeface="Symbol" pitchFamily="48" charset="2"/>
              </a:rPr>
              <a:t> No acceleration</a:t>
            </a:r>
          </a:p>
          <a:p>
            <a:pPr lvl="1">
              <a:lnSpc>
                <a:spcPct val="90000"/>
              </a:lnSpc>
              <a:buFont typeface="Symbol" pitchFamily="48" charset="2"/>
              <a:buChar char="Þ"/>
            </a:pPr>
            <a:r>
              <a:rPr lang="en-US" sz="3000" dirty="0" smtClean="0">
                <a:sym typeface="Symbol" pitchFamily="48" charset="2"/>
              </a:rPr>
              <a:t> Velocity does not change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3400" dirty="0" smtClean="0">
              <a:sym typeface="Symbol" pitchFamily="48" charset="2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3000" dirty="0" smtClean="0">
              <a:sym typeface="Symbol" pitchFamily="48" charset="2"/>
            </a:endParaRPr>
          </a:p>
          <a:p>
            <a:pPr>
              <a:lnSpc>
                <a:spcPct val="90000"/>
              </a:lnSpc>
            </a:pPr>
            <a:endParaRPr lang="en-US" sz="3000" dirty="0" smtClean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487363" y="2928938"/>
            <a:ext cx="5381625" cy="272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endParaRPr lang="en-US" sz="2600"/>
          </a:p>
        </p:txBody>
      </p:sp>
      <p:pic>
        <p:nvPicPr>
          <p:cNvPr id="41992" name="Picture 8" descr="04_12_Figure"/>
          <p:cNvPicPr>
            <a:picLocks noChangeAspect="1" noChangeArrowheads="1"/>
          </p:cNvPicPr>
          <p:nvPr/>
        </p:nvPicPr>
        <p:blipFill>
          <a:blip r:embed="rId3" cstate="print"/>
          <a:srcRect b="2556"/>
          <a:stretch>
            <a:fillRect/>
          </a:stretch>
        </p:blipFill>
        <p:spPr bwMode="auto">
          <a:xfrm>
            <a:off x="5859463" y="2841625"/>
            <a:ext cx="2940050" cy="3730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3253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Non-Free Fall—Example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A skydiver jumps from plane.</a:t>
            </a:r>
            <a:endParaRPr lang="en-US" dirty="0" smtClean="0"/>
          </a:p>
          <a:p>
            <a:r>
              <a:rPr lang="en-US" sz="2800" dirty="0" smtClean="0"/>
              <a:t>Weight is the only force until air resistance acts.</a:t>
            </a:r>
          </a:p>
          <a:p>
            <a:r>
              <a:rPr lang="en-US" sz="2800" dirty="0" smtClean="0"/>
              <a:t>As falling speed increases, air </a:t>
            </a:r>
          </a:p>
          <a:p>
            <a:pPr>
              <a:buNone/>
            </a:pPr>
            <a:r>
              <a:rPr lang="en-US" sz="2800" dirty="0" smtClean="0"/>
              <a:t>    resistance on diver builds up, </a:t>
            </a:r>
          </a:p>
          <a:p>
            <a:pPr>
              <a:buNone/>
            </a:pPr>
            <a:r>
              <a:rPr lang="en-US" sz="2800" dirty="0" smtClean="0"/>
              <a:t>    net force is reduced, and </a:t>
            </a:r>
          </a:p>
          <a:p>
            <a:pPr>
              <a:buNone/>
            </a:pPr>
            <a:r>
              <a:rPr lang="en-US" sz="2800" dirty="0" smtClean="0"/>
              <a:t>    acceleration becomes less. </a:t>
            </a:r>
          </a:p>
          <a:p>
            <a:r>
              <a:rPr lang="en-US" sz="2800" dirty="0" smtClean="0"/>
              <a:t>When air resistance equals the diver’s weight, net force is zero and acceleration terminates.</a:t>
            </a:r>
          </a:p>
          <a:p>
            <a:r>
              <a:rPr lang="en-US" sz="2800" dirty="0" smtClean="0"/>
              <a:t>Diver reaches terminal velocity, then continues the fall at constant speed.</a:t>
            </a:r>
          </a:p>
        </p:txBody>
      </p:sp>
      <p:pic>
        <p:nvPicPr>
          <p:cNvPr id="68610" name="Picture 2" descr="C:\Users\Tom\Pictures\terminal-velocity-grap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2711" y="2833689"/>
            <a:ext cx="4021289" cy="155733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42875" y="6400800"/>
            <a:ext cx="1809750" cy="323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7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Free Fall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9634" name="Picture 2" descr="C:\Users\Tom\Pictures\Coord12_8_terminal_veloci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6924" y="1914524"/>
            <a:ext cx="4638675" cy="2603785"/>
          </a:xfrm>
          <a:prstGeom prst="rect">
            <a:avLst/>
          </a:prstGeom>
          <a:noFill/>
        </p:spPr>
      </p:pic>
      <p:pic>
        <p:nvPicPr>
          <p:cNvPr id="5" name="Picture 2" descr="C:\Users\Tom\Pictures\terminal-velocity-grap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9436" y="4567238"/>
            <a:ext cx="5583389" cy="216229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19325" y="5762625"/>
            <a:ext cx="447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28900" y="501967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67150" y="49149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24375" y="540067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91175" y="585787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62750" y="597217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42875" y="6400800"/>
            <a:ext cx="1809750" cy="323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70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5300"/>
            <a:ext cx="8229600" cy="1476375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When a 20-N falling object encounters 5 N of air resistance, its acceleration of fall is</a:t>
            </a:r>
            <a:endParaRPr lang="en-US" sz="3200" b="1" i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46115" name="Rectangle 3"/>
          <p:cNvSpPr>
            <a:spLocks noGrp="1" noChangeArrowheads="1"/>
          </p:cNvSpPr>
          <p:nvPr>
            <p:ph idx="1"/>
          </p:nvPr>
        </p:nvSpPr>
        <p:spPr>
          <a:xfrm>
            <a:off x="471488" y="2320925"/>
            <a:ext cx="8229600" cy="39624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400" dirty="0" smtClean="0">
                <a:solidFill>
                  <a:schemeClr val="accent3"/>
                </a:solidFill>
              </a:rPr>
              <a:t>A.</a:t>
            </a:r>
            <a:r>
              <a:rPr lang="en-US" sz="2400" dirty="0" smtClean="0"/>
              <a:t>	less than </a:t>
            </a:r>
            <a:r>
              <a:rPr lang="en-US" sz="2400" i="1" dirty="0" smtClean="0"/>
              <a:t>g</a:t>
            </a:r>
            <a:r>
              <a:rPr lang="en-US" sz="2400" dirty="0" smtClean="0"/>
              <a:t>.</a:t>
            </a:r>
            <a:endParaRPr lang="en-US" sz="2400" dirty="0" smtClean="0">
              <a:ea typeface="Batang" pitchFamily="18" charset="-127"/>
            </a:endParaRPr>
          </a:p>
          <a:p>
            <a:pPr marL="609600" indent="-609600">
              <a:buFontTx/>
              <a:buAutoNum type="alphaUcPeriod" startAt="2"/>
            </a:pPr>
            <a:r>
              <a:rPr lang="en-US" sz="2400" dirty="0" smtClean="0"/>
              <a:t>more than </a:t>
            </a:r>
            <a:r>
              <a:rPr lang="en-US" sz="2400" i="1" dirty="0" smtClean="0"/>
              <a:t>g</a:t>
            </a:r>
            <a:r>
              <a:rPr lang="en-US" sz="2400" dirty="0" smtClean="0"/>
              <a:t>.</a:t>
            </a:r>
            <a:r>
              <a:rPr lang="en-US" sz="2400" b="1" dirty="0" smtClean="0">
                <a:ea typeface="Batang" pitchFamily="18" charset="-127"/>
              </a:rPr>
              <a:t> </a:t>
            </a:r>
          </a:p>
          <a:p>
            <a:pPr marL="609600" indent="-609600">
              <a:buFontTx/>
              <a:buNone/>
            </a:pPr>
            <a:r>
              <a:rPr lang="en-US" sz="2400" dirty="0" smtClean="0">
                <a:solidFill>
                  <a:schemeClr val="accent3"/>
                </a:solidFill>
              </a:rPr>
              <a:t>C.</a:t>
            </a:r>
            <a:r>
              <a:rPr lang="en-US" sz="2400" dirty="0" smtClean="0"/>
              <a:t>	</a:t>
            </a:r>
            <a:r>
              <a:rPr lang="en-US" sz="2400" i="1" dirty="0" smtClean="0"/>
              <a:t>g</a:t>
            </a:r>
            <a:r>
              <a:rPr lang="en-US" sz="2400" dirty="0" smtClean="0"/>
              <a:t>.</a:t>
            </a:r>
            <a:endParaRPr lang="en-US" sz="2400" dirty="0" smtClean="0">
              <a:ea typeface="Batang" pitchFamily="18" charset="-127"/>
            </a:endParaRPr>
          </a:p>
          <a:p>
            <a:pPr marL="609600" indent="-609600">
              <a:buFontTx/>
              <a:buAutoNum type="alphaUcPeriod" startAt="4"/>
            </a:pPr>
            <a:r>
              <a:rPr lang="en-US" sz="2400" dirty="0" smtClean="0"/>
              <a:t>terminated.</a:t>
            </a:r>
          </a:p>
          <a:p>
            <a:pPr marL="609600" indent="-609600">
              <a:buFontTx/>
              <a:buNone/>
            </a:pPr>
            <a:endParaRPr lang="en-US" sz="2400" dirty="0" smtClean="0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B79A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Non-Free Fall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CHECK YOUR NEIGHBOR</a:t>
            </a:r>
            <a:r>
              <a:rPr lang="en-US" sz="2400" b="1" i="1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6860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98448"/>
            <a:ext cx="8229600" cy="1209675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If a 50-N person is to fall at terminal speed, the air resistance needed is </a:t>
            </a:r>
            <a:endParaRPr lang="en-US" sz="3200" b="1" i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50211" name="Rectangle 3"/>
          <p:cNvSpPr>
            <a:spLocks noGrp="1" noChangeArrowheads="1"/>
          </p:cNvSpPr>
          <p:nvPr>
            <p:ph idx="1"/>
          </p:nvPr>
        </p:nvSpPr>
        <p:spPr>
          <a:xfrm>
            <a:off x="460375" y="2349500"/>
            <a:ext cx="8229600" cy="39624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400" dirty="0" smtClean="0">
                <a:solidFill>
                  <a:schemeClr val="accent3"/>
                </a:solidFill>
              </a:rPr>
              <a:t>A.</a:t>
            </a:r>
            <a:r>
              <a:rPr lang="en-US" sz="2400" dirty="0" smtClean="0"/>
              <a:t>	less than 50 N.</a:t>
            </a:r>
            <a:endParaRPr lang="en-US" sz="2400" dirty="0" smtClean="0">
              <a:ea typeface="Batang" pitchFamily="18" charset="-127"/>
            </a:endParaRPr>
          </a:p>
          <a:p>
            <a:pPr marL="609600" indent="-609600">
              <a:buFontTx/>
              <a:buAutoNum type="alphaUcPeriod" startAt="2"/>
            </a:pPr>
            <a:r>
              <a:rPr lang="en-US" sz="2400" dirty="0" smtClean="0"/>
              <a:t>50 N.</a:t>
            </a:r>
            <a:r>
              <a:rPr lang="en-US" sz="2400" b="1" dirty="0" smtClean="0">
                <a:ea typeface="Batang" pitchFamily="18" charset="-127"/>
              </a:rPr>
              <a:t> </a:t>
            </a:r>
          </a:p>
          <a:p>
            <a:pPr marL="609600" indent="-609600">
              <a:buFontTx/>
              <a:buAutoNum type="alphaUcPeriod" startAt="2"/>
            </a:pPr>
            <a:r>
              <a:rPr lang="en-US" sz="2400" dirty="0" smtClean="0"/>
              <a:t>more than 50 N.</a:t>
            </a:r>
            <a:endParaRPr lang="en-US" sz="2400" dirty="0" smtClean="0">
              <a:ea typeface="Batang" pitchFamily="18" charset="-127"/>
            </a:endParaRPr>
          </a:p>
          <a:p>
            <a:pPr marL="609600" indent="-609600">
              <a:buFontTx/>
              <a:buAutoNum type="alphaUcPeriod" startAt="4"/>
            </a:pPr>
            <a:r>
              <a:rPr lang="en-US" sz="2400" dirty="0" smtClean="0"/>
              <a:t>None of the above.</a:t>
            </a:r>
          </a:p>
          <a:p>
            <a:pPr marL="609600" indent="-609600">
              <a:buFontTx/>
              <a:buNone/>
            </a:pPr>
            <a:endParaRPr lang="en-US" sz="2400" dirty="0" smtClean="0"/>
          </a:p>
          <a:p>
            <a:pPr marL="609600" indent="-609600">
              <a:buFontTx/>
              <a:buNone/>
            </a:pPr>
            <a:endParaRPr lang="en-US" sz="2400" dirty="0" smtClean="0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B79A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Non-Free Fall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CHECK YOUR NEIGHBOR</a:t>
            </a:r>
            <a:r>
              <a:rPr lang="en-US" sz="2400" b="1" i="1">
                <a:solidFill>
                  <a:schemeClr val="bg1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3883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7526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As the skydiver falls faster and faster through the air, air resistance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idx="1"/>
          </p:nvPr>
        </p:nvSpPr>
        <p:spPr>
          <a:xfrm>
            <a:off x="403225" y="2066925"/>
            <a:ext cx="8229600" cy="39624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400" dirty="0" smtClean="0">
                <a:solidFill>
                  <a:schemeClr val="accent3"/>
                </a:solidFill>
              </a:rPr>
              <a:t>A.</a:t>
            </a:r>
            <a:r>
              <a:rPr lang="en-US" sz="2400" dirty="0" smtClean="0"/>
              <a:t>	increases.</a:t>
            </a:r>
            <a:endParaRPr lang="en-US" sz="2400" dirty="0" smtClean="0">
              <a:ea typeface="Batang" pitchFamily="18" charset="-127"/>
            </a:endParaRPr>
          </a:p>
          <a:p>
            <a:pPr marL="609600" indent="-609600">
              <a:buFontTx/>
              <a:buAutoNum type="alphaUcPeriod" startAt="2"/>
            </a:pPr>
            <a:r>
              <a:rPr lang="en-US" sz="2400" dirty="0" smtClean="0"/>
              <a:t>decreases.</a:t>
            </a:r>
            <a:r>
              <a:rPr lang="en-US" sz="2400" b="1" dirty="0" smtClean="0">
                <a:ea typeface="Batang" pitchFamily="18" charset="-127"/>
              </a:rPr>
              <a:t> </a:t>
            </a:r>
          </a:p>
          <a:p>
            <a:pPr marL="609600" indent="-609600">
              <a:buFontTx/>
              <a:buAutoNum type="alphaUcPeriod" startAt="2"/>
            </a:pPr>
            <a:r>
              <a:rPr lang="en-US" sz="2400" dirty="0" smtClean="0"/>
              <a:t>remains the same.</a:t>
            </a:r>
            <a:endParaRPr lang="en-US" sz="2400" dirty="0" smtClean="0">
              <a:ea typeface="Batang" pitchFamily="18" charset="-127"/>
            </a:endParaRPr>
          </a:p>
          <a:p>
            <a:pPr marL="609600" indent="-609600">
              <a:buFontTx/>
              <a:buAutoNum type="alphaUcPeriod" startAt="4"/>
            </a:pPr>
            <a:r>
              <a:rPr lang="en-US" sz="2400" dirty="0" smtClean="0"/>
              <a:t>Not enough information.</a:t>
            </a:r>
          </a:p>
          <a:p>
            <a:pPr marL="609600" indent="-609600">
              <a:buFontTx/>
              <a:buNone/>
            </a:pPr>
            <a:endParaRPr lang="en-US" sz="2400" dirty="0" smtClean="0"/>
          </a:p>
          <a:p>
            <a:pPr marL="609600" indent="-609600">
              <a:buFontTx/>
              <a:buNone/>
            </a:pPr>
            <a:endParaRPr lang="en-US" sz="2400" dirty="0" smtClean="0"/>
          </a:p>
          <a:p>
            <a:pPr marL="609600" indent="-609600">
              <a:buFontTx/>
              <a:buNone/>
            </a:pPr>
            <a:r>
              <a:rPr lang="en-US" sz="2400" dirty="0" smtClean="0"/>
              <a:t>				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B79A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Non-Free Fall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CHECK YOUR NEIGHBOR</a:t>
            </a:r>
            <a:r>
              <a:rPr lang="en-US" sz="2400" b="1" i="1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  <p:pic>
        <p:nvPicPr>
          <p:cNvPr id="49159" name="Picture 7" descr="04_Pg60_UnFigure"/>
          <p:cNvPicPr>
            <a:picLocks noChangeAspect="1" noChangeArrowheads="1"/>
          </p:cNvPicPr>
          <p:nvPr/>
        </p:nvPicPr>
        <p:blipFill>
          <a:blip r:embed="rId3" cstate="print"/>
          <a:srcRect b="5556"/>
          <a:stretch>
            <a:fillRect/>
          </a:stretch>
        </p:blipFill>
        <p:spPr bwMode="auto">
          <a:xfrm>
            <a:off x="4581525" y="2781300"/>
            <a:ext cx="4060825" cy="347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5490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6225"/>
            <a:ext cx="8229600" cy="17526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As the skydiver continues to fall faster and faster through the air, net force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05050"/>
            <a:ext cx="8229600" cy="39624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400" dirty="0" smtClean="0">
                <a:solidFill>
                  <a:schemeClr val="accent3"/>
                </a:solidFill>
              </a:rPr>
              <a:t>A.</a:t>
            </a:r>
            <a:r>
              <a:rPr lang="en-US" sz="2400" dirty="0" smtClean="0"/>
              <a:t>	increases.</a:t>
            </a:r>
            <a:endParaRPr lang="en-US" sz="2400" dirty="0" smtClean="0">
              <a:ea typeface="Batang" pitchFamily="18" charset="-127"/>
            </a:endParaRPr>
          </a:p>
          <a:p>
            <a:pPr marL="609600" indent="-609600">
              <a:buFontTx/>
              <a:buAutoNum type="alphaUcPeriod" startAt="2"/>
            </a:pPr>
            <a:r>
              <a:rPr lang="en-US" sz="2400" dirty="0" smtClean="0"/>
              <a:t>decreases.</a:t>
            </a:r>
            <a:r>
              <a:rPr lang="en-US" sz="2400" b="1" dirty="0" smtClean="0">
                <a:ea typeface="Batang" pitchFamily="18" charset="-127"/>
              </a:rPr>
              <a:t> </a:t>
            </a:r>
          </a:p>
          <a:p>
            <a:pPr marL="609600" indent="-609600">
              <a:buFontTx/>
              <a:buAutoNum type="alphaUcPeriod" startAt="2"/>
            </a:pPr>
            <a:r>
              <a:rPr lang="en-US" sz="2400" dirty="0" smtClean="0"/>
              <a:t>remains the same.</a:t>
            </a:r>
            <a:endParaRPr lang="en-US" sz="2400" dirty="0" smtClean="0">
              <a:ea typeface="Batang" pitchFamily="18" charset="-127"/>
            </a:endParaRPr>
          </a:p>
          <a:p>
            <a:pPr marL="609600" indent="-609600">
              <a:buFontTx/>
              <a:buAutoNum type="alphaUcPeriod" startAt="4"/>
            </a:pPr>
            <a:r>
              <a:rPr lang="en-US" sz="2400" dirty="0" smtClean="0"/>
              <a:t>Not enough information.</a:t>
            </a:r>
          </a:p>
          <a:p>
            <a:pPr marL="609600" indent="-609600">
              <a:buFontTx/>
              <a:buAutoNum type="alphaUcPeriod" startAt="4"/>
            </a:pPr>
            <a:endParaRPr lang="en-US" sz="2400" dirty="0" smtClean="0"/>
          </a:p>
          <a:p>
            <a:pPr marL="609600" indent="-609600">
              <a:buFontTx/>
              <a:buAutoNum type="alphaUcPeriod" startAt="4"/>
            </a:pPr>
            <a:endParaRPr lang="en-US" sz="2400" dirty="0" smtClean="0"/>
          </a:p>
          <a:p>
            <a:pPr marL="609600" indent="-609600">
              <a:buFontTx/>
              <a:buNone/>
            </a:pPr>
            <a:r>
              <a:rPr lang="en-US" sz="2400" dirty="0" smtClean="0"/>
              <a:t>			 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B79A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Non-Free Fall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CHECK YOUR NEIGHBOR</a:t>
            </a:r>
            <a:r>
              <a:rPr lang="en-US" sz="2400" b="1" i="1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  <p:pic>
        <p:nvPicPr>
          <p:cNvPr id="51207" name="Picture 7" descr="04_Pg60_UnFigure"/>
          <p:cNvPicPr>
            <a:picLocks noChangeAspect="1" noChangeArrowheads="1"/>
          </p:cNvPicPr>
          <p:nvPr/>
        </p:nvPicPr>
        <p:blipFill>
          <a:blip r:embed="rId3" cstate="print"/>
          <a:srcRect b="5556"/>
          <a:stretch>
            <a:fillRect/>
          </a:stretch>
        </p:blipFill>
        <p:spPr bwMode="auto">
          <a:xfrm>
            <a:off x="4581525" y="2781300"/>
            <a:ext cx="4060825" cy="347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9336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7847"/>
            <a:ext cx="6556596" cy="984753"/>
          </a:xfrm>
        </p:spPr>
        <p:txBody>
          <a:bodyPr/>
          <a:lstStyle/>
          <a:p>
            <a:r>
              <a:rPr lang="en-US" dirty="0" smtClean="0"/>
              <a:t>Friction isn’t All </a:t>
            </a:r>
            <a:r>
              <a:rPr lang="en-US" dirty="0" err="1" smtClean="0"/>
              <a:t>BAd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It is essential – without it, the world would be very different</a:t>
            </a:r>
          </a:p>
          <a:p>
            <a:pPr marL="284163" indent="-284163"/>
            <a:r>
              <a:rPr lang="en-US" sz="2800" dirty="0"/>
              <a:t> </a:t>
            </a:r>
            <a:r>
              <a:rPr lang="en-US" sz="2800" dirty="0" smtClean="0"/>
              <a:t>  walking, gripping objects running and even standing in place would be impossible</a:t>
            </a:r>
            <a:endParaRPr lang="en-US" sz="2800" dirty="0"/>
          </a:p>
        </p:txBody>
      </p:sp>
      <p:pic>
        <p:nvPicPr>
          <p:cNvPr id="4" name="Picture 3" descr="reno-slip-and-f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760" y="3362029"/>
            <a:ext cx="2149160" cy="315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70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752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As the skydiver continues to fall faster and faster through the air, her acceleration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42913" y="2349500"/>
            <a:ext cx="8229600" cy="39624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400" dirty="0" smtClean="0">
                <a:solidFill>
                  <a:schemeClr val="accent3"/>
                </a:solidFill>
              </a:rPr>
              <a:t>A.</a:t>
            </a:r>
            <a:r>
              <a:rPr lang="en-US" sz="2400" dirty="0" smtClean="0"/>
              <a:t>	increases.</a:t>
            </a:r>
            <a:endParaRPr lang="en-US" sz="2400" dirty="0" smtClean="0">
              <a:ea typeface="Batang" pitchFamily="18" charset="-127"/>
            </a:endParaRPr>
          </a:p>
          <a:p>
            <a:pPr marL="609600" indent="-609600">
              <a:buFontTx/>
              <a:buAutoNum type="alphaUcPeriod" startAt="2"/>
            </a:pPr>
            <a:r>
              <a:rPr lang="en-US" sz="2400" dirty="0" smtClean="0"/>
              <a:t>decreases.</a:t>
            </a:r>
            <a:r>
              <a:rPr lang="en-US" sz="2400" b="1" dirty="0" smtClean="0">
                <a:ea typeface="Batang" pitchFamily="18" charset="-127"/>
              </a:rPr>
              <a:t> </a:t>
            </a:r>
          </a:p>
          <a:p>
            <a:pPr marL="609600" indent="-609600">
              <a:buFontTx/>
              <a:buAutoNum type="alphaUcPeriod" startAt="2"/>
            </a:pPr>
            <a:r>
              <a:rPr lang="en-US" sz="2400" dirty="0" smtClean="0"/>
              <a:t>remains the same.</a:t>
            </a:r>
            <a:endParaRPr lang="en-US" sz="2400" dirty="0" smtClean="0">
              <a:ea typeface="Batang" pitchFamily="18" charset="-127"/>
            </a:endParaRPr>
          </a:p>
          <a:p>
            <a:pPr marL="609600" indent="-609600">
              <a:buFontTx/>
              <a:buAutoNum type="alphaUcPeriod" startAt="4"/>
            </a:pPr>
            <a:r>
              <a:rPr lang="en-US" sz="2400" dirty="0" smtClean="0"/>
              <a:t>Not enough information.</a:t>
            </a:r>
          </a:p>
          <a:p>
            <a:pPr marL="609600" indent="-609600">
              <a:buFontTx/>
              <a:buNone/>
            </a:pPr>
            <a:endParaRPr lang="en-US" sz="2400" dirty="0" smtClean="0"/>
          </a:p>
          <a:p>
            <a:pPr marL="609600" indent="-609600">
              <a:buFontTx/>
              <a:buNone/>
            </a:pPr>
            <a:endParaRPr lang="en-US" sz="2400" dirty="0" smtClean="0"/>
          </a:p>
          <a:p>
            <a:pPr marL="609600" indent="-609600">
              <a:buFontTx/>
              <a:buNone/>
            </a:pPr>
            <a:r>
              <a:rPr lang="en-US" sz="2400" dirty="0" smtClean="0"/>
              <a:t>			 </a:t>
            </a:r>
          </a:p>
          <a:p>
            <a:pPr marL="609600" indent="-609600">
              <a:buFontTx/>
              <a:buNone/>
            </a:pPr>
            <a:endParaRPr lang="en-US" sz="2400" dirty="0" smtClean="0"/>
          </a:p>
          <a:p>
            <a:pPr marL="609600" indent="-609600">
              <a:buFontTx/>
              <a:buNone/>
            </a:pPr>
            <a:endParaRPr lang="en-US" sz="2400" dirty="0" smtClean="0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B79A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Non-Free Fall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CHECK YOUR NEIGHBOR</a:t>
            </a:r>
            <a:r>
              <a:rPr lang="en-US" sz="2400" b="1" i="1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  <p:pic>
        <p:nvPicPr>
          <p:cNvPr id="53256" name="Picture 8" descr="04_Pg60_UnFigure"/>
          <p:cNvPicPr>
            <a:picLocks noChangeAspect="1" noChangeArrowheads="1"/>
          </p:cNvPicPr>
          <p:nvPr/>
        </p:nvPicPr>
        <p:blipFill>
          <a:blip r:embed="rId3" cstate="print"/>
          <a:srcRect b="5556"/>
          <a:stretch>
            <a:fillRect/>
          </a:stretch>
        </p:blipFill>
        <p:spPr bwMode="auto">
          <a:xfrm>
            <a:off x="4581525" y="2781300"/>
            <a:ext cx="4060825" cy="347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051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3716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rgbClr val="000000"/>
                </a:solidFill>
              </a:rPr>
              <a:t>Consider a heavy and light person jumping together with same-size parachutes from the same altitude. Who will reach the ground first?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1984375"/>
          </a:xfrm>
        </p:spPr>
        <p:txBody>
          <a:bodyPr>
            <a:normAutofit lnSpcReduction="10000"/>
          </a:bodyPr>
          <a:lstStyle/>
          <a:p>
            <a:pPr marL="609600" indent="-609600">
              <a:buFontTx/>
              <a:buNone/>
            </a:pPr>
            <a:r>
              <a:rPr lang="en-US" sz="2400" dirty="0" smtClean="0">
                <a:solidFill>
                  <a:schemeClr val="accent3"/>
                </a:solidFill>
              </a:rPr>
              <a:t>A.</a:t>
            </a:r>
            <a:r>
              <a:rPr lang="en-US" sz="2400" dirty="0" smtClean="0"/>
              <a:t>	The light person.</a:t>
            </a:r>
            <a:endParaRPr lang="en-US" sz="2400" dirty="0" smtClean="0">
              <a:ea typeface="Batang" pitchFamily="18" charset="-127"/>
            </a:endParaRPr>
          </a:p>
          <a:p>
            <a:pPr marL="609600" indent="-609600">
              <a:buFontTx/>
              <a:buAutoNum type="alphaUcPeriod" startAt="2"/>
            </a:pPr>
            <a:r>
              <a:rPr lang="en-US" sz="2400" dirty="0" smtClean="0"/>
              <a:t>The heavy person.</a:t>
            </a:r>
            <a:endParaRPr lang="en-US" sz="2400" b="1" dirty="0" smtClean="0">
              <a:ea typeface="Batang" pitchFamily="18" charset="-127"/>
            </a:endParaRPr>
          </a:p>
          <a:p>
            <a:pPr marL="609600" indent="-609600">
              <a:buFontTx/>
              <a:buAutoNum type="alphaUcPeriod" startAt="2"/>
            </a:pPr>
            <a:r>
              <a:rPr lang="en-US" sz="2400" dirty="0" smtClean="0"/>
              <a:t>Both will reach at the same time.</a:t>
            </a:r>
            <a:endParaRPr lang="en-US" sz="2400" dirty="0" smtClean="0">
              <a:ea typeface="Batang" pitchFamily="18" charset="-127"/>
            </a:endParaRPr>
          </a:p>
          <a:p>
            <a:pPr marL="609600" indent="-609600">
              <a:buFontTx/>
              <a:buAutoNum type="alphaUcPeriod" startAt="4"/>
            </a:pPr>
            <a:r>
              <a:rPr lang="en-US" sz="2400" dirty="0" smtClean="0"/>
              <a:t>Not enough information.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B79A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Non-Free Fall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CHECK YOUR NEIGHBOR</a:t>
            </a:r>
            <a:r>
              <a:rPr lang="en-US" sz="2400" b="1" i="1">
                <a:solidFill>
                  <a:schemeClr val="bg1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9410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1990"/>
            <a:ext cx="8229600" cy="1717675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 smtClean="0">
                <a:solidFill>
                  <a:srgbClr val="000000"/>
                </a:solidFill>
              </a:rPr>
              <a:t>Consider a heavy and light person jumping together with same-size parachutes from the same altitude. Who will reach the ground first?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12750" y="2365375"/>
            <a:ext cx="8229600" cy="1789113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buFontTx/>
              <a:buNone/>
            </a:pPr>
            <a:r>
              <a:rPr lang="en-US" sz="2400" smtClean="0"/>
              <a:t>A.	The light person</a:t>
            </a:r>
            <a:endParaRPr lang="en-US" sz="2400" smtClean="0">
              <a:ea typeface="Batang" pitchFamily="18" charset="-127"/>
            </a:endParaRPr>
          </a:p>
          <a:p>
            <a:pPr marL="609600" indent="-609600">
              <a:buFontTx/>
              <a:buAutoNum type="alphaUcPeriod" startAt="2"/>
            </a:pPr>
            <a:r>
              <a:rPr lang="en-US" sz="2400" b="1" smtClean="0"/>
              <a:t>The heavy person</a:t>
            </a:r>
            <a:endParaRPr lang="en-US" sz="2400" b="1" smtClean="0">
              <a:ea typeface="Batang" pitchFamily="18" charset="-127"/>
            </a:endParaRPr>
          </a:p>
          <a:p>
            <a:pPr marL="609600" indent="-609600">
              <a:buFontTx/>
              <a:buAutoNum type="alphaUcPeriod" startAt="2"/>
            </a:pPr>
            <a:r>
              <a:rPr lang="en-US" sz="2400" smtClean="0"/>
              <a:t>Both will reach at the same time.</a:t>
            </a:r>
            <a:endParaRPr lang="en-US" sz="2400" smtClean="0">
              <a:ea typeface="Batang" pitchFamily="18" charset="-127"/>
            </a:endParaRPr>
          </a:p>
          <a:p>
            <a:pPr marL="609600" indent="-609600">
              <a:buFontTx/>
              <a:buAutoNum type="alphaUcPeriod" startAt="4"/>
            </a:pPr>
            <a:r>
              <a:rPr lang="en-US" sz="2400" smtClean="0"/>
              <a:t>Not enough information.</a:t>
            </a:r>
          </a:p>
          <a:p>
            <a:pPr marL="609600" indent="-609600">
              <a:buFontTx/>
              <a:buNone/>
            </a:pPr>
            <a:endParaRPr lang="en-US" sz="2400" smtClean="0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B79A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Non-Free Fall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CHECK YOUR ANSWER</a:t>
            </a:r>
            <a:r>
              <a:rPr lang="en-US" sz="2400" b="1" i="1">
                <a:solidFill>
                  <a:schemeClr val="bg1"/>
                </a:solidFill>
                <a:cs typeface="Arial" charset="0"/>
              </a:rPr>
              <a:t> </a:t>
            </a: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427038" y="4438650"/>
            <a:ext cx="8466137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2000" i="1"/>
              <a:t>Explanation</a:t>
            </a:r>
            <a:r>
              <a:rPr lang="en-US" sz="2000"/>
              <a:t>:</a:t>
            </a:r>
          </a:p>
          <a:p>
            <a:pPr marL="609600" indent="-609600" eaLnBrk="0" hangingPunct="0">
              <a:spcBef>
                <a:spcPct val="20000"/>
              </a:spcBef>
              <a:buFontTx/>
              <a:buChar char="•"/>
            </a:pPr>
            <a:r>
              <a:rPr lang="en-US" sz="2000"/>
              <a:t>They both have the same drag force (for the same speed).</a:t>
            </a:r>
          </a:p>
          <a:p>
            <a:pPr marL="609600" indent="-609600" eaLnBrk="0" hangingPunct="0">
              <a:spcBef>
                <a:spcPct val="20000"/>
              </a:spcBef>
              <a:buFontTx/>
              <a:buChar char="•"/>
            </a:pPr>
            <a:r>
              <a:rPr lang="en-US" sz="2000"/>
              <a:t>The man (heavier) has a greater downward force than the woman (lighter).</a:t>
            </a:r>
          </a:p>
          <a:p>
            <a:pPr marL="609600" indent="-609600" eaLnBrk="0" hangingPunct="0">
              <a:spcBef>
                <a:spcPct val="20000"/>
              </a:spcBef>
              <a:buFontTx/>
              <a:buChar char="•"/>
            </a:pPr>
            <a:r>
              <a:rPr lang="en-US" sz="2000"/>
              <a:t>The man has to drop farther to receive drag force equal to his downward force, so a higher terminal velocity.</a:t>
            </a:r>
          </a:p>
        </p:txBody>
      </p:sp>
    </p:spTree>
    <p:extLst>
      <p:ext uri="{BB962C8B-B14F-4D97-AF65-F5344CB8AC3E}">
        <p14:creationId xmlns:p14="http://schemas.microsoft.com/office/powerpoint/2010/main" val="3311944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Free Fall vs. Non-Free Fall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smtClean="0"/>
              <a:t>Coin and feather fall with air present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Feather reaches terminal velocity very quickly and falls slowly at constant speed, reaching the bottom after the coin does.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Coin falls very quickly and air resistance</a:t>
            </a:r>
            <a:br>
              <a:rPr lang="en-US" sz="2400" smtClean="0"/>
            </a:br>
            <a:r>
              <a:rPr lang="en-US" sz="2400" smtClean="0"/>
              <a:t>doesn’t build up to its weight over </a:t>
            </a:r>
            <a:br>
              <a:rPr lang="en-US" sz="2400" smtClean="0"/>
            </a:br>
            <a:r>
              <a:rPr lang="en-US" sz="2400" smtClean="0"/>
              <a:t>short-falling distances, which is why </a:t>
            </a:r>
            <a:br>
              <a:rPr lang="en-US" sz="2400" smtClean="0"/>
            </a:br>
            <a:r>
              <a:rPr lang="en-US" sz="2400" smtClean="0"/>
              <a:t>the coin hits the bottom much sooner </a:t>
            </a:r>
            <a:br>
              <a:rPr lang="en-US" sz="2400" smtClean="0"/>
            </a:br>
            <a:r>
              <a:rPr lang="en-US" sz="2400" smtClean="0"/>
              <a:t>than the falling feather.</a:t>
            </a:r>
            <a:endParaRPr lang="en-US" sz="28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smtClean="0"/>
              <a:t>					</a:t>
            </a:r>
            <a:endParaRPr lang="en-US" smtClean="0"/>
          </a:p>
          <a:p>
            <a:pPr>
              <a:lnSpc>
                <a:spcPct val="90000"/>
              </a:lnSpc>
              <a:buFontTx/>
              <a:buNone/>
            </a:pPr>
            <a:endParaRPr lang="en-US" smtClean="0"/>
          </a:p>
        </p:txBody>
      </p:sp>
      <p:pic>
        <p:nvPicPr>
          <p:cNvPr id="57352" name="Picture 8" descr="Fig4-Slide55_Anim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2638" y="3171826"/>
            <a:ext cx="1506537" cy="3416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8337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752600"/>
          </a:xfrm>
        </p:spPr>
        <p:txBody>
          <a:bodyPr/>
          <a:lstStyle/>
          <a:p>
            <a:pPr algn="l"/>
            <a:r>
              <a:rPr lang="en-US" sz="2400" smtClean="0"/>
              <a:t>When the air is removed by a vacuum pump and the coin and feather activity is repeated,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38400"/>
            <a:ext cx="8229600" cy="2060575"/>
          </a:xfrm>
        </p:spPr>
        <p:txBody>
          <a:bodyPr>
            <a:normAutofit fontScale="92500"/>
          </a:bodyPr>
          <a:lstStyle/>
          <a:p>
            <a:pPr marL="609600" indent="-609600">
              <a:buFontTx/>
              <a:buNone/>
            </a:pPr>
            <a:r>
              <a:rPr lang="en-US" sz="2400" smtClean="0"/>
              <a:t>A.	the feather hits the bottom first, before the coin hits.</a:t>
            </a:r>
            <a:endParaRPr lang="en-US" sz="2400" smtClean="0">
              <a:ea typeface="Batang" pitchFamily="18" charset="-127"/>
            </a:endParaRPr>
          </a:p>
          <a:p>
            <a:pPr marL="609600" indent="-609600">
              <a:buFontTx/>
              <a:buAutoNum type="alphaUcPeriod" startAt="2"/>
            </a:pPr>
            <a:r>
              <a:rPr lang="en-US" sz="2400" smtClean="0"/>
              <a:t>the coin hits the bottom first, before the feather hits.</a:t>
            </a:r>
            <a:r>
              <a:rPr lang="en-US" sz="2400" b="1" smtClean="0">
                <a:ea typeface="Batang" pitchFamily="18" charset="-127"/>
              </a:rPr>
              <a:t> </a:t>
            </a:r>
          </a:p>
          <a:p>
            <a:pPr marL="609600" indent="-609600">
              <a:buFontTx/>
              <a:buAutoNum type="alphaUcPeriod" startAt="2"/>
            </a:pPr>
            <a:r>
              <a:rPr lang="en-US" sz="2400" smtClean="0"/>
              <a:t>both the coin and feather drop together side-by-side.</a:t>
            </a:r>
            <a:endParaRPr lang="en-US" sz="2400" smtClean="0">
              <a:ea typeface="Batang" pitchFamily="18" charset="-127"/>
            </a:endParaRPr>
          </a:p>
          <a:p>
            <a:pPr marL="609600" indent="-609600">
              <a:buFontTx/>
              <a:buAutoNum type="alphaUcPeriod" startAt="4"/>
            </a:pPr>
            <a:r>
              <a:rPr lang="en-US" sz="2400" smtClean="0"/>
              <a:t>Not enough information.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B79A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Non-Free Fall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CHECK YOUR NEIGHBOR</a:t>
            </a:r>
            <a:r>
              <a:rPr lang="en-US" sz="2400" b="1" i="1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1093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3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752600"/>
          </a:xfrm>
        </p:spPr>
        <p:txBody>
          <a:bodyPr/>
          <a:lstStyle/>
          <a:p>
            <a:pPr algn="l"/>
            <a:r>
              <a:rPr lang="en-US" sz="2200" smtClean="0"/>
              <a:t>When the air is removed by a vacuum pump and the coin and feather activity is repeated,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42913" y="2320925"/>
            <a:ext cx="8229600" cy="39624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200" smtClean="0"/>
              <a:t>A.	the feather hits the bottom first, before the coin hits.</a:t>
            </a:r>
            <a:endParaRPr lang="en-US" sz="2200" smtClean="0">
              <a:ea typeface="Batang" pitchFamily="18" charset="-127"/>
            </a:endParaRPr>
          </a:p>
          <a:p>
            <a:pPr marL="609600" indent="-609600">
              <a:buFontTx/>
              <a:buAutoNum type="alphaUcPeriod" startAt="2"/>
            </a:pPr>
            <a:r>
              <a:rPr lang="en-US" sz="2200" smtClean="0"/>
              <a:t>the coin hits the bottom first, before the feather hits.</a:t>
            </a:r>
            <a:r>
              <a:rPr lang="en-US" sz="2200" b="1" smtClean="0">
                <a:ea typeface="Batang" pitchFamily="18" charset="-127"/>
              </a:rPr>
              <a:t> </a:t>
            </a:r>
          </a:p>
          <a:p>
            <a:pPr marL="609600" indent="-609600">
              <a:buFontTx/>
              <a:buAutoNum type="alphaUcPeriod" startAt="2"/>
            </a:pPr>
            <a:r>
              <a:rPr lang="en-US" sz="2200" b="1" smtClean="0"/>
              <a:t>both the coin and feather drop together side-by-side.</a:t>
            </a:r>
            <a:endParaRPr lang="en-US" sz="2200" smtClean="0">
              <a:ea typeface="Batang" pitchFamily="18" charset="-127"/>
            </a:endParaRPr>
          </a:p>
          <a:p>
            <a:pPr marL="609600" indent="-609600">
              <a:buFontTx/>
              <a:buAutoNum type="alphaUcPeriod" startAt="4"/>
            </a:pPr>
            <a:r>
              <a:rPr lang="en-US" sz="2200" smtClean="0"/>
              <a:t>Not enough information.</a:t>
            </a:r>
          </a:p>
          <a:p>
            <a:pPr marL="609600" indent="-609600">
              <a:buFontTx/>
              <a:buNone/>
            </a:pPr>
            <a:endParaRPr lang="en-US" sz="2200" smtClean="0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B79A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Non-Free Fall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CHECK YOUR ANSWER</a:t>
            </a:r>
            <a:r>
              <a:rPr lang="en-US" sz="2400" b="1" i="1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2881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77963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smtClean="0"/>
              <a:t>Coin and feather fall in vacuum</a:t>
            </a:r>
          </a:p>
          <a:p>
            <a:r>
              <a:rPr lang="en-US" sz="2400" smtClean="0"/>
              <a:t>There is no air, because it is vacuum.</a:t>
            </a:r>
          </a:p>
          <a:p>
            <a:r>
              <a:rPr lang="en-US" sz="2400" smtClean="0"/>
              <a:t>So, no air resistance.</a:t>
            </a:r>
          </a:p>
          <a:p>
            <a:r>
              <a:rPr lang="en-US" sz="2400" smtClean="0"/>
              <a:t>Coin and feather fall together.</a:t>
            </a:r>
          </a:p>
          <a:p>
            <a:pPr>
              <a:buFontTx/>
              <a:buNone/>
            </a:pPr>
            <a:endParaRPr lang="en-US" sz="2800" smtClean="0"/>
          </a:p>
          <a:p>
            <a:pPr>
              <a:buFontTx/>
              <a:buNone/>
            </a:pPr>
            <a:endParaRPr lang="en-US" sz="2800" smtClean="0"/>
          </a:p>
          <a:p>
            <a:pPr>
              <a:buFontTx/>
              <a:buNone/>
            </a:pPr>
            <a:r>
              <a:rPr lang="en-US" sz="2800" smtClean="0"/>
              <a:t>					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8229600" cy="914400"/>
          </a:xfrm>
        </p:spPr>
        <p:txBody>
          <a:bodyPr/>
          <a:lstStyle/>
          <a:p>
            <a:r>
              <a:rPr lang="en-US" dirty="0" smtClean="0"/>
              <a:t>Free Fall vs. Non-Free Fall</a:t>
            </a:r>
          </a:p>
        </p:txBody>
      </p:sp>
      <p:pic>
        <p:nvPicPr>
          <p:cNvPr id="110600" name="Picture 8" descr="Fig4-Slide58_Anim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1113" y="1638300"/>
            <a:ext cx="2009775" cy="4559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4508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4282"/>
            <a:ext cx="8229600" cy="959612"/>
          </a:xfrm>
        </p:spPr>
        <p:txBody>
          <a:bodyPr/>
          <a:lstStyle/>
          <a:p>
            <a:r>
              <a:rPr lang="en-US" dirty="0" smtClean="0"/>
              <a:t>More Friction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8843"/>
            <a:ext cx="8229600" cy="499243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Friction does not exist if an object at rest with no external force acting on it</a:t>
            </a:r>
          </a:p>
          <a:p>
            <a:r>
              <a:rPr lang="en-US" sz="2800" dirty="0" smtClean="0"/>
              <a:t>If a force is applied, friction resists the movement </a:t>
            </a:r>
          </a:p>
          <a:p>
            <a:pPr marL="571500" indent="-571500">
              <a:buNone/>
            </a:pPr>
            <a:r>
              <a:rPr lang="en-US" sz="2800" dirty="0" smtClean="0"/>
              <a:t>    -if the friction resisting motion is equal to the applied force, then no motion occurs</a:t>
            </a:r>
          </a:p>
          <a:p>
            <a:pPr marL="571500" indent="-571500">
              <a:buNone/>
            </a:pPr>
            <a:r>
              <a:rPr lang="en-US" sz="2800" dirty="0" smtClean="0"/>
              <a:t>      -friction that holds an object in place is called </a:t>
            </a:r>
            <a:r>
              <a:rPr lang="en-US" sz="2800" i="1" dirty="0" smtClean="0">
                <a:solidFill>
                  <a:schemeClr val="tx2"/>
                </a:solidFill>
              </a:rPr>
              <a:t>static</a:t>
            </a:r>
            <a:r>
              <a:rPr lang="en-US" sz="2800" i="1" dirty="0" smtClean="0"/>
              <a:t> friction</a:t>
            </a:r>
            <a:r>
              <a:rPr lang="en-US" sz="4000" i="1" dirty="0">
                <a:latin typeface="Goudy Old Style"/>
                <a:cs typeface="Goudy Old Style"/>
              </a:rPr>
              <a:t> </a:t>
            </a:r>
            <a:r>
              <a:rPr lang="en-US" sz="2800" i="1" dirty="0" smtClean="0">
                <a:cs typeface="Goudy Old Style"/>
              </a:rPr>
              <a:t>- </a:t>
            </a:r>
            <a:r>
              <a:rPr lang="en-US" sz="2800" dirty="0" smtClean="0">
                <a:cs typeface="Goudy Old Style"/>
              </a:rPr>
              <a:t>represented by </a:t>
            </a:r>
            <a:r>
              <a:rPr lang="en-US" sz="4000" i="1" dirty="0" err="1" smtClean="0">
                <a:latin typeface="Goudy Old Style"/>
                <a:cs typeface="Goudy Old Style"/>
              </a:rPr>
              <a:t>f</a:t>
            </a:r>
            <a:r>
              <a:rPr lang="en-US" sz="4000" i="1" baseline="-25000" dirty="0" err="1" smtClean="0">
                <a:latin typeface="Goudy Old Style"/>
                <a:cs typeface="Goudy Old Style"/>
              </a:rPr>
              <a:t>s</a:t>
            </a:r>
            <a:r>
              <a:rPr lang="en-US" sz="4000" i="1" dirty="0" smtClean="0">
                <a:latin typeface="Goudy Old Style"/>
                <a:cs typeface="Goudy Old Style"/>
              </a:rPr>
              <a:t>  </a:t>
            </a:r>
            <a:endParaRPr lang="en-US" sz="4000" i="1" dirty="0">
              <a:latin typeface="Goudy Old Style"/>
              <a:cs typeface="Goudy Old Style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875" y="6391275"/>
            <a:ext cx="1809750" cy="323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18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ictionnofor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06" y="2410310"/>
            <a:ext cx="4073333" cy="2851333"/>
          </a:xfrm>
          <a:prstGeom prst="rect">
            <a:avLst/>
          </a:prstGeom>
        </p:spPr>
      </p:pic>
      <p:pic>
        <p:nvPicPr>
          <p:cNvPr id="6" name="Picture 5" descr="friction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246" y="2429267"/>
            <a:ext cx="3995891" cy="27971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4506" y="1477829"/>
            <a:ext cx="40831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 force acts on the box </a:t>
            </a:r>
          </a:p>
          <a:p>
            <a:r>
              <a:rPr lang="en-US" sz="2800" dirty="0" smtClean="0"/>
              <a:t>so no friction exists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474242" y="1025315"/>
            <a:ext cx="395668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Gravity acts on the box: </a:t>
            </a:r>
          </a:p>
          <a:p>
            <a:r>
              <a:rPr lang="en-US" sz="2800" dirty="0" smtClean="0"/>
              <a:t>static  friction holds the </a:t>
            </a:r>
          </a:p>
          <a:p>
            <a:r>
              <a:rPr lang="en-US" sz="2800" dirty="0" smtClean="0"/>
              <a:t>box in place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56667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220064" cy="92787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Surface Area and Friction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8033"/>
            <a:ext cx="7620000" cy="4373563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en-US" sz="2800" dirty="0" smtClean="0"/>
              <a:t>Friction is independent of an object’s</a:t>
            </a:r>
            <a:r>
              <a:rPr lang="en-US" sz="2800" dirty="0"/>
              <a:t>	 </a:t>
            </a:r>
            <a:r>
              <a:rPr lang="en-US" sz="2800" dirty="0" smtClean="0"/>
              <a:t>    </a:t>
            </a:r>
            <a:r>
              <a:rPr lang="en-US" sz="2800" dirty="0"/>
              <a:t> </a:t>
            </a:r>
            <a:r>
              <a:rPr lang="en-US" sz="2800" dirty="0" smtClean="0"/>
              <a:t> surface area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- it varies with the mass of the object</a:t>
            </a:r>
          </a:p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en-US" sz="2800" dirty="0" smtClean="0"/>
              <a:t> - the greater an object’s                             	 mass, the more force 			is applied at the point 			of contact between the			objects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362700"/>
            <a:ext cx="1809750" cy="323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ri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430" y="2590521"/>
            <a:ext cx="3532963" cy="409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73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56056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Sliding Friction 			 aka - Kinetic friction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2875" y="1605839"/>
            <a:ext cx="8243699" cy="4373563"/>
          </a:xfrm>
        </p:spPr>
        <p:txBody>
          <a:bodyPr>
            <a:noAutofit/>
          </a:bodyPr>
          <a:lstStyle/>
          <a:p>
            <a:r>
              <a:rPr lang="en-US" sz="2800" dirty="0" smtClean="0"/>
              <a:t>Once the force overcomes static friction, the object begins to move</a:t>
            </a:r>
          </a:p>
          <a:p>
            <a:pPr marL="628650" indent="-628650">
              <a:buNone/>
            </a:pPr>
            <a:r>
              <a:rPr lang="en-US" sz="2800" dirty="0" smtClean="0"/>
              <a:t>   - the motion is still opposed by friction – sliding friction or kinetic friction</a:t>
            </a:r>
          </a:p>
          <a:p>
            <a:pPr marL="628650" indent="-628650"/>
            <a:r>
              <a:rPr lang="en-US" sz="2800" dirty="0"/>
              <a:t> </a:t>
            </a:r>
            <a:r>
              <a:rPr lang="en-US" sz="2800" dirty="0" smtClean="0"/>
              <a:t>      - represented by </a:t>
            </a:r>
            <a:r>
              <a:rPr lang="en-US" sz="4000" i="1" dirty="0" err="1" smtClean="0">
                <a:latin typeface="Goudy Old Style"/>
                <a:cs typeface="Goudy Old Style"/>
              </a:rPr>
              <a:t>f</a:t>
            </a:r>
            <a:r>
              <a:rPr lang="en-US" sz="4000" i="1" baseline="-25000" dirty="0" err="1" smtClean="0">
                <a:latin typeface="Goudy Old Style"/>
                <a:cs typeface="Goudy Old Style"/>
              </a:rPr>
              <a:t>k</a:t>
            </a:r>
            <a:endParaRPr lang="en-US" sz="4000" i="1" baseline="-25000" dirty="0" smtClean="0">
              <a:latin typeface="Goudy Old Style"/>
              <a:cs typeface="Goudy Old Style"/>
            </a:endParaRPr>
          </a:p>
          <a:p>
            <a:pPr marL="909638" indent="-909638"/>
            <a:r>
              <a:rPr lang="en-US" sz="4000" i="1" baseline="-25000" dirty="0">
                <a:latin typeface="Goudy Old Style"/>
                <a:cs typeface="Goudy Old Style"/>
              </a:rPr>
              <a:t> </a:t>
            </a:r>
            <a:r>
              <a:rPr lang="en-US" sz="4000" i="1" baseline="-25000" dirty="0" smtClean="0">
                <a:latin typeface="Goudy Old Style"/>
                <a:cs typeface="Goudy Old Style"/>
              </a:rPr>
              <a:t>      </a:t>
            </a:r>
            <a:r>
              <a:rPr lang="en-US" sz="4000" i="1" dirty="0" smtClean="0">
                <a:latin typeface="Goudy Old Style"/>
                <a:cs typeface="Goudy Old Style"/>
              </a:rPr>
              <a:t> </a:t>
            </a:r>
            <a:r>
              <a:rPr lang="en-US" sz="2800" dirty="0" smtClean="0">
                <a:cs typeface="Goudy Old Style"/>
              </a:rPr>
              <a:t>- Sliding friction resisting			      an object’s motion is not			affected by the speed at 			which the object moves</a:t>
            </a:r>
            <a:endParaRPr lang="en-US" sz="4000" dirty="0" smtClean="0"/>
          </a:p>
          <a:p>
            <a:pPr marL="628650" indent="-628650">
              <a:buNone/>
            </a:pPr>
            <a:r>
              <a:rPr lang="en-US" sz="2800" dirty="0"/>
              <a:t> </a:t>
            </a:r>
            <a:endParaRPr lang="en-US" sz="2800" dirty="0" smtClean="0"/>
          </a:p>
          <a:p>
            <a:pPr marL="800100" indent="-800100">
              <a:buNone/>
            </a:pPr>
            <a:r>
              <a:rPr lang="en-US" sz="2800" dirty="0" smtClean="0"/>
              <a:t>   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142875" y="6372225"/>
            <a:ext cx="1809750" cy="323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rict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300" y="3606800"/>
            <a:ext cx="35687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89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0839"/>
            <a:ext cx="8452217" cy="814132"/>
          </a:xfrm>
        </p:spPr>
        <p:txBody>
          <a:bodyPr/>
          <a:lstStyle/>
          <a:p>
            <a:r>
              <a:rPr lang="en-US" dirty="0" smtClean="0"/>
              <a:t>Static </a:t>
            </a:r>
            <a:r>
              <a:rPr lang="en-US" dirty="0" err="1" smtClean="0"/>
              <a:t>vs</a:t>
            </a:r>
            <a:r>
              <a:rPr lang="en-US" dirty="0" smtClean="0"/>
              <a:t> Kinetic Friction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52600"/>
            <a:ext cx="8452218" cy="5105400"/>
          </a:xfrm>
        </p:spPr>
        <p:txBody>
          <a:bodyPr>
            <a:normAutofit/>
          </a:bodyPr>
          <a:lstStyle/>
          <a:p>
            <a:pPr marL="227013" indent="-227013">
              <a:buFontTx/>
              <a:buChar char="-"/>
            </a:pPr>
            <a:r>
              <a:rPr lang="en-US" sz="2800" dirty="0" smtClean="0"/>
              <a:t>In general, static </a:t>
            </a:r>
            <a:r>
              <a:rPr lang="en-US" sz="2800" dirty="0"/>
              <a:t>friction is </a:t>
            </a:r>
            <a:r>
              <a:rPr lang="en-US" sz="2800" dirty="0" smtClean="0"/>
              <a:t>greater than kinetic </a:t>
            </a:r>
            <a:r>
              <a:rPr lang="en-US" sz="2800" dirty="0"/>
              <a:t>friction</a:t>
            </a:r>
          </a:p>
          <a:p>
            <a:pPr marL="341313" indent="-341313"/>
            <a:r>
              <a:rPr lang="en-US" sz="2800" dirty="0"/>
              <a:t>  </a:t>
            </a:r>
            <a:r>
              <a:rPr lang="en-US" sz="2800" dirty="0" smtClean="0"/>
              <a:t>-</a:t>
            </a:r>
            <a:r>
              <a:rPr lang="en-US" sz="2800" dirty="0"/>
              <a:t>meaning: it takes more </a:t>
            </a:r>
            <a:r>
              <a:rPr lang="en-US" sz="2800" dirty="0" smtClean="0"/>
              <a:t>force to </a:t>
            </a:r>
            <a:r>
              <a:rPr lang="en-US" sz="2800" dirty="0"/>
              <a:t>start an </a:t>
            </a:r>
            <a:r>
              <a:rPr lang="en-US" sz="2800" dirty="0" smtClean="0"/>
              <a:t>object </a:t>
            </a:r>
            <a:r>
              <a:rPr lang="en-US" sz="2800" dirty="0"/>
              <a:t>moving </a:t>
            </a:r>
            <a:r>
              <a:rPr lang="en-US" sz="2800" dirty="0" smtClean="0"/>
              <a:t>than it </a:t>
            </a:r>
            <a:r>
              <a:rPr lang="en-US" sz="2800" dirty="0"/>
              <a:t>does to 	</a:t>
            </a:r>
            <a:r>
              <a:rPr lang="en-US" sz="2800" dirty="0" smtClean="0"/>
              <a:t>			   keep </a:t>
            </a:r>
            <a:r>
              <a:rPr lang="en-US" sz="2800" dirty="0"/>
              <a:t>it </a:t>
            </a:r>
            <a:r>
              <a:rPr lang="en-US" sz="2800" dirty="0" smtClean="0"/>
              <a:t>moving</a:t>
            </a:r>
          </a:p>
          <a:p>
            <a:pPr marL="341313" indent="-341313"/>
            <a:r>
              <a:rPr lang="en-US" sz="2800" dirty="0"/>
              <a:t> </a:t>
            </a:r>
            <a:r>
              <a:rPr lang="en-US" sz="2800" dirty="0" smtClean="0"/>
              <a:t>   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3395" y="3333527"/>
            <a:ext cx="3358451" cy="3304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286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Static and Sliding Friction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968" y="1979436"/>
            <a:ext cx="8051831" cy="455643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2000" b="1" dirty="0" smtClean="0"/>
              <a:t>                                                        	Coefficient of        Coefficient of</a:t>
            </a:r>
          </a:p>
          <a:p>
            <a:pPr>
              <a:buNone/>
            </a:pPr>
            <a:r>
              <a:rPr lang="en-US" sz="2000" b="1" dirty="0" smtClean="0"/>
              <a:t>Material                                          	Static Friction       Sliding Friction</a:t>
            </a:r>
          </a:p>
          <a:p>
            <a:pPr>
              <a:buNone/>
            </a:pPr>
            <a:r>
              <a:rPr lang="en-US" sz="2000" dirty="0" smtClean="0"/>
              <a:t>Hard Steel on Hard Steel                              0.78                         0.42</a:t>
            </a:r>
          </a:p>
          <a:p>
            <a:pPr>
              <a:buNone/>
            </a:pPr>
            <a:r>
              <a:rPr lang="en-US" sz="2000" dirty="0" smtClean="0"/>
              <a:t>Glass on Glass                                              0.94                         0.04</a:t>
            </a:r>
          </a:p>
          <a:p>
            <a:pPr>
              <a:buNone/>
            </a:pPr>
            <a:r>
              <a:rPr lang="en-US" sz="2000" dirty="0" smtClean="0"/>
              <a:t>Oak on Oak                                                    0.54                         0.32</a:t>
            </a:r>
          </a:p>
          <a:p>
            <a:pPr>
              <a:buNone/>
            </a:pPr>
            <a:r>
              <a:rPr lang="en-US" sz="2000" dirty="0" smtClean="0"/>
              <a:t>Teflon on Steel                                               0.04                         0.04</a:t>
            </a:r>
          </a:p>
          <a:p>
            <a:pPr>
              <a:buNone/>
            </a:pPr>
            <a:r>
              <a:rPr lang="en-US" sz="2000" dirty="0" smtClean="0"/>
              <a:t>Aluminum on Steel                                        </a:t>
            </a:r>
            <a:r>
              <a:rPr lang="en-US" sz="2000" smtClean="0"/>
              <a:t>0.61                         0.41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Rubber Tire on Concrete (</a:t>
            </a:r>
            <a:r>
              <a:rPr lang="en-US" sz="1400" dirty="0" smtClean="0"/>
              <a:t>low speed</a:t>
            </a:r>
            <a:r>
              <a:rPr lang="en-US" sz="2000" dirty="0" smtClean="0"/>
              <a:t>)               0.9                           0.7</a:t>
            </a:r>
          </a:p>
          <a:p>
            <a:pPr>
              <a:buNone/>
            </a:pPr>
            <a:r>
              <a:rPr lang="en-US" sz="2000" dirty="0" smtClean="0"/>
              <a:t>Rubber Tire on Wet Concrete (</a:t>
            </a:r>
            <a:r>
              <a:rPr lang="en-US" sz="1400" dirty="0" smtClean="0"/>
              <a:t>low speed</a:t>
            </a:r>
            <a:r>
              <a:rPr lang="en-US" sz="2000" dirty="0" smtClean="0"/>
              <a:t>)        0.7                          0.5</a:t>
            </a:r>
          </a:p>
          <a:p>
            <a:pPr>
              <a:buNone/>
            </a:pPr>
            <a:r>
              <a:rPr lang="en-US" sz="2000" dirty="0" smtClean="0"/>
              <a:t>Steel on Ice (skates)                                      0.02                         0.01</a:t>
            </a:r>
          </a:p>
          <a:p>
            <a:pPr>
              <a:buNone/>
            </a:pPr>
            <a:r>
              <a:rPr lang="en-US" sz="2000" dirty="0" smtClean="0"/>
              <a:t>Waxed Skis on Wet Snow                              0.14                        0.10</a:t>
            </a:r>
          </a:p>
          <a:p>
            <a:pPr>
              <a:buNone/>
            </a:pPr>
            <a:r>
              <a:rPr lang="en-US" sz="2000" dirty="0" smtClean="0"/>
              <a:t>                                 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42875" y="6400800"/>
            <a:ext cx="1809750" cy="323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2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1046</TotalTime>
  <Words>1820</Words>
  <Application>Microsoft Macintosh PowerPoint</Application>
  <PresentationFormat>On-screen Show (4:3)</PresentationFormat>
  <Paragraphs>334</Paragraphs>
  <Slides>36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Essential</vt:lpstr>
      <vt:lpstr>Forces That Oppose Motion</vt:lpstr>
      <vt:lpstr>The Force of Friction</vt:lpstr>
      <vt:lpstr>Friction isn’t All BAd</vt:lpstr>
      <vt:lpstr>More Friction</vt:lpstr>
      <vt:lpstr>PowerPoint Presentation</vt:lpstr>
      <vt:lpstr>Surface Area and Friction</vt:lpstr>
      <vt:lpstr>Sliding Friction     aka - Kinetic friction </vt:lpstr>
      <vt:lpstr>Static vs Kinetic Friction</vt:lpstr>
      <vt:lpstr>Comparing Static and Sliding Friction</vt:lpstr>
      <vt:lpstr>Force of Friction</vt:lpstr>
      <vt:lpstr>Finding static friction</vt:lpstr>
      <vt:lpstr>Using Kinetic Friction</vt:lpstr>
      <vt:lpstr>PowerPoint Presentation</vt:lpstr>
      <vt:lpstr>Calculating the Coefficient of Friction</vt:lpstr>
      <vt:lpstr>Calculating the coefficient of Static Friction</vt:lpstr>
      <vt:lpstr>PowerPoint Presentation</vt:lpstr>
      <vt:lpstr>Coefficients of Friction For Advanced Beginners- Force OF FRICTION on an Incline PLANE</vt:lpstr>
      <vt:lpstr>PowerPoint Presentation</vt:lpstr>
      <vt:lpstr>PowerPoint Presentation</vt:lpstr>
      <vt:lpstr>Fluid Friction</vt:lpstr>
      <vt:lpstr>Non-Free Fall</vt:lpstr>
      <vt:lpstr>Non-Free Fall</vt:lpstr>
      <vt:lpstr>Non-Free Fall-Terminal Velocity</vt:lpstr>
      <vt:lpstr>Non-Free Fall—Example</vt:lpstr>
      <vt:lpstr>Non Free Fall</vt:lpstr>
      <vt:lpstr>When a 20-N falling object encounters 5 N of air resistance, its acceleration of fall is</vt:lpstr>
      <vt:lpstr>If a 50-N person is to fall at terminal speed, the air resistance needed is </vt:lpstr>
      <vt:lpstr>As the skydiver falls faster and faster through the air, air resistance</vt:lpstr>
      <vt:lpstr>As the skydiver continues to fall faster and faster through the air, net force</vt:lpstr>
      <vt:lpstr>As the skydiver continues to fall faster and faster through the air, her acceleration</vt:lpstr>
      <vt:lpstr>Consider a heavy and light person jumping together with same-size parachutes from the same altitude. Who will reach the ground first?</vt:lpstr>
      <vt:lpstr>Consider a heavy and light person jumping together with same-size parachutes from the same altitude. Who will reach the ground first?</vt:lpstr>
      <vt:lpstr>Free Fall vs. Non-Free Fall</vt:lpstr>
      <vt:lpstr>When the air is removed by a vacuum pump and the coin and feather activity is repeated,</vt:lpstr>
      <vt:lpstr>When the air is removed by a vacuum pump and the coin and feather activity is repeated,</vt:lpstr>
      <vt:lpstr>Free Fall vs. Non-Free Fall</vt:lpstr>
    </vt:vector>
  </TitlesOfParts>
  <Company>Wild Woozle Enterprises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Kirwan</dc:creator>
  <cp:lastModifiedBy>Meryl Probst</cp:lastModifiedBy>
  <cp:revision>57</cp:revision>
  <dcterms:created xsi:type="dcterms:W3CDTF">2012-09-27T16:42:03Z</dcterms:created>
  <dcterms:modified xsi:type="dcterms:W3CDTF">2014-01-22T02:42:22Z</dcterms:modified>
</cp:coreProperties>
</file>